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bookmarkIdSeed="3">
  <p:sldMasterIdLst>
    <p:sldMasterId id="2147483657" r:id="rId1"/>
    <p:sldMasterId id="2147483658" r:id="rId2"/>
    <p:sldMasterId id="2147483671" r:id="rId3"/>
    <p:sldMasterId id="2147483685" r:id="rId4"/>
    <p:sldMasterId id="2147483698" r:id="rId5"/>
    <p:sldMasterId id="2147483710" r:id="rId6"/>
  </p:sldMasterIdLst>
  <p:notesMasterIdLst>
    <p:notesMasterId r:id="rId83"/>
  </p:notesMasterIdLst>
  <p:sldIdLst>
    <p:sldId id="256" r:id="rId7"/>
    <p:sldId id="483" r:id="rId8"/>
    <p:sldId id="467" r:id="rId9"/>
    <p:sldId id="449" r:id="rId10"/>
    <p:sldId id="452" r:id="rId11"/>
    <p:sldId id="470" r:id="rId12"/>
    <p:sldId id="277" r:id="rId13"/>
    <p:sldId id="457" r:id="rId14"/>
    <p:sldId id="517" r:id="rId15"/>
    <p:sldId id="559" r:id="rId16"/>
    <p:sldId id="281" r:id="rId17"/>
    <p:sldId id="339" r:id="rId18"/>
    <p:sldId id="1111" r:id="rId19"/>
    <p:sldId id="1104" r:id="rId20"/>
    <p:sldId id="263" r:id="rId21"/>
    <p:sldId id="1408" r:id="rId22"/>
    <p:sldId id="1409" r:id="rId23"/>
    <p:sldId id="1084" r:id="rId24"/>
    <p:sldId id="1394" r:id="rId25"/>
    <p:sldId id="1366" r:id="rId26"/>
    <p:sldId id="1367" r:id="rId27"/>
    <p:sldId id="1085" r:id="rId28"/>
    <p:sldId id="1086" r:id="rId29"/>
    <p:sldId id="1396" r:id="rId30"/>
    <p:sldId id="1397" r:id="rId31"/>
    <p:sldId id="1398" r:id="rId32"/>
    <p:sldId id="1399" r:id="rId33"/>
    <p:sldId id="1400" r:id="rId34"/>
    <p:sldId id="1401" r:id="rId35"/>
    <p:sldId id="1402" r:id="rId36"/>
    <p:sldId id="1403" r:id="rId37"/>
    <p:sldId id="1129" r:id="rId38"/>
    <p:sldId id="1082" r:id="rId39"/>
    <p:sldId id="458" r:id="rId40"/>
    <p:sldId id="511" r:id="rId41"/>
    <p:sldId id="519" r:id="rId42"/>
    <p:sldId id="514" r:id="rId43"/>
    <p:sldId id="515" r:id="rId44"/>
    <p:sldId id="516" r:id="rId45"/>
    <p:sldId id="477" r:id="rId46"/>
    <p:sldId id="460" r:id="rId47"/>
    <p:sldId id="512" r:id="rId48"/>
    <p:sldId id="462" r:id="rId49"/>
    <p:sldId id="478" r:id="rId50"/>
    <p:sldId id="509" r:id="rId51"/>
    <p:sldId id="520" r:id="rId52"/>
    <p:sldId id="528" r:id="rId53"/>
    <p:sldId id="529" r:id="rId54"/>
    <p:sldId id="525" r:id="rId55"/>
    <p:sldId id="526" r:id="rId56"/>
    <p:sldId id="533" r:id="rId57"/>
    <p:sldId id="534" r:id="rId58"/>
    <p:sldId id="554" r:id="rId59"/>
    <p:sldId id="555" r:id="rId60"/>
    <p:sldId id="524" r:id="rId61"/>
    <p:sldId id="521" r:id="rId62"/>
    <p:sldId id="510" r:id="rId63"/>
    <p:sldId id="537" r:id="rId64"/>
    <p:sldId id="539" r:id="rId65"/>
    <p:sldId id="541" r:id="rId66"/>
    <p:sldId id="542" r:id="rId67"/>
    <p:sldId id="535" r:id="rId68"/>
    <p:sldId id="532" r:id="rId69"/>
    <p:sldId id="543" r:id="rId70"/>
    <p:sldId id="545" r:id="rId71"/>
    <p:sldId id="546" r:id="rId72"/>
    <p:sldId id="547" r:id="rId73"/>
    <p:sldId id="550" r:id="rId74"/>
    <p:sldId id="548" r:id="rId75"/>
    <p:sldId id="549" r:id="rId76"/>
    <p:sldId id="558" r:id="rId77"/>
    <p:sldId id="551" r:id="rId78"/>
    <p:sldId id="557" r:id="rId79"/>
    <p:sldId id="262" r:id="rId80"/>
    <p:sldId id="552" r:id="rId81"/>
    <p:sldId id="265" r:id="rId82"/>
  </p:sldIdLst>
  <p:sldSz cx="18288000" cy="10287000"/>
  <p:notesSz cx="7010400" cy="9296400"/>
  <p:embeddedFontLst>
    <p:embeddedFont>
      <p:font typeface="Assistant" pitchFamily="2" charset="-79"/>
      <p:regular r:id="rId84"/>
      <p:bold r:id="rId85"/>
    </p:embeddedFont>
    <p:embeddedFont>
      <p:font typeface="Montserrat" panose="00000500000000000000" pitchFamily="2" charset="0"/>
      <p:regular r:id="rId86"/>
      <p:bold r:id="rId87"/>
      <p:italic r:id="rId88"/>
      <p:boldItalic r:id="rId89"/>
    </p:embeddedFont>
    <p:embeddedFont>
      <p:font typeface="Montserrat Black" panose="00000A00000000000000" pitchFamily="2" charset="0"/>
      <p:bold r:id="rId90"/>
      <p:boldItalic r:id="rId91"/>
    </p:embeddedFont>
    <p:embeddedFont>
      <p:font typeface="Tenor Sans" panose="020B0604020202020204" charset="0"/>
      <p:regular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6DD890-9E5E-4637-8D16-B721B0A24128}" v="39" dt="2024-11-27T19:34:12.448"/>
    <p1510:client id="{A0182125-C668-4B4A-AA1C-6D35091BE8A9}" v="3" dt="2024-11-28T16:08:16.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79" autoAdjust="0"/>
    <p:restoredTop sz="60842" autoAdjust="0"/>
  </p:normalViewPr>
  <p:slideViewPr>
    <p:cSldViewPr snapToGrid="0">
      <p:cViewPr varScale="1">
        <p:scale>
          <a:sx n="28" d="100"/>
          <a:sy n="28" d="100"/>
        </p:scale>
        <p:origin x="1954" y="48"/>
      </p:cViewPr>
      <p:guideLst>
        <p:guide orient="horz" pos="2160"/>
        <p:guide pos="2880"/>
      </p:guideLst>
    </p:cSldViewPr>
  </p:slideViewPr>
  <p:notesTextViewPr>
    <p:cViewPr>
      <p:scale>
        <a:sx n="1" d="1"/>
        <a:sy n="1" d="1"/>
      </p:scale>
      <p:origin x="0" y="0"/>
    </p:cViewPr>
  </p:notesTextViewPr>
  <p:sorterViewPr>
    <p:cViewPr>
      <p:scale>
        <a:sx n="100" d="100"/>
        <a:sy n="100" d="100"/>
      </p:scale>
      <p:origin x="0" y="-32750"/>
    </p:cViewPr>
  </p:sorterViewPr>
  <p:notesViewPr>
    <p:cSldViewPr snapToGrid="0">
      <p:cViewPr varScale="1">
        <p:scale>
          <a:sx n="52" d="100"/>
          <a:sy n="52" d="100"/>
        </p:scale>
        <p:origin x="3418"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font" Target="fonts/font1.fntdata"/><Relationship Id="rId89" Type="http://schemas.openxmlformats.org/officeDocument/2006/relationships/font" Target="fonts/font6.fntdata"/><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font" Target="fonts/font4.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font" Target="fonts/font7.fntdata"/><Relationship Id="rId95"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font" Target="fonts/font2.fntdata"/><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openxmlformats.org/officeDocument/2006/relationships/font" Target="fonts/font5.fntdata"/><Relationship Id="rId91" Type="http://schemas.openxmlformats.org/officeDocument/2006/relationships/font" Target="fonts/font8.fntdata"/><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font" Target="fonts/font3.fntdata"/><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296D27-2565-4E22-BF6F-DCBCF08B49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0EB0F28E-F1A2-46F1-9831-B893135FC72D}">
      <dgm:prSet/>
      <dgm:spPr/>
      <dgm:t>
        <a:bodyPr/>
        <a:lstStyle/>
        <a:p>
          <a:r>
            <a:rPr lang="en-CA"/>
            <a:t>   Total Reach: 17,232,881</a:t>
          </a:r>
        </a:p>
      </dgm:t>
    </dgm:pt>
    <dgm:pt modelId="{7E718C5A-71D2-409F-8797-220AB4001553}" type="parTrans" cxnId="{02D2354C-F4EB-4993-A0E1-0DC8688ABB5C}">
      <dgm:prSet/>
      <dgm:spPr/>
      <dgm:t>
        <a:bodyPr/>
        <a:lstStyle/>
        <a:p>
          <a:endParaRPr lang="en-CA"/>
        </a:p>
      </dgm:t>
    </dgm:pt>
    <dgm:pt modelId="{486B1BE6-BEC1-412A-B8D2-DDA40DF7FD14}" type="sibTrans" cxnId="{02D2354C-F4EB-4993-A0E1-0DC8688ABB5C}">
      <dgm:prSet/>
      <dgm:spPr/>
      <dgm:t>
        <a:bodyPr/>
        <a:lstStyle/>
        <a:p>
          <a:endParaRPr lang="en-CA"/>
        </a:p>
      </dgm:t>
    </dgm:pt>
    <dgm:pt modelId="{8C2B65BF-FDE6-4D7E-A153-383E28D32BEF}">
      <dgm:prSet/>
      <dgm:spPr/>
      <dgm:t>
        <a:bodyPr/>
        <a:lstStyle/>
        <a:p>
          <a:r>
            <a:rPr lang="en-CA"/>
            <a:t>Total Video Views: 1,371,980</a:t>
          </a:r>
        </a:p>
      </dgm:t>
    </dgm:pt>
    <dgm:pt modelId="{3A983FC6-854A-4B2F-8D7D-286CAC4610E8}" type="parTrans" cxnId="{325559E7-3B13-4D65-9544-C11CBA15FD04}">
      <dgm:prSet/>
      <dgm:spPr/>
      <dgm:t>
        <a:bodyPr/>
        <a:lstStyle/>
        <a:p>
          <a:endParaRPr lang="en-CA"/>
        </a:p>
      </dgm:t>
    </dgm:pt>
    <dgm:pt modelId="{C60DAD22-695F-4340-AF0E-D2D9C413ECA3}" type="sibTrans" cxnId="{325559E7-3B13-4D65-9544-C11CBA15FD04}">
      <dgm:prSet/>
      <dgm:spPr/>
      <dgm:t>
        <a:bodyPr/>
        <a:lstStyle/>
        <a:p>
          <a:endParaRPr lang="en-CA"/>
        </a:p>
      </dgm:t>
    </dgm:pt>
    <dgm:pt modelId="{F673C508-380E-46E0-83EE-B410D5932C13}">
      <dgm:prSet/>
      <dgm:spPr/>
      <dgm:t>
        <a:bodyPr/>
        <a:lstStyle/>
        <a:p>
          <a:r>
            <a:rPr lang="en-CA"/>
            <a:t>Total Engagement (likes, shares, comments): 87,317</a:t>
          </a:r>
        </a:p>
      </dgm:t>
    </dgm:pt>
    <dgm:pt modelId="{1355BEA7-8266-468B-B6F8-1841CD03F446}" type="parTrans" cxnId="{5B0F3F8B-0D5B-4F9F-8BDA-5A391EAB4887}">
      <dgm:prSet/>
      <dgm:spPr/>
      <dgm:t>
        <a:bodyPr/>
        <a:lstStyle/>
        <a:p>
          <a:endParaRPr lang="en-CA"/>
        </a:p>
      </dgm:t>
    </dgm:pt>
    <dgm:pt modelId="{6C863D51-692E-4D8E-81A0-E71BC726201A}" type="sibTrans" cxnId="{5B0F3F8B-0D5B-4F9F-8BDA-5A391EAB4887}">
      <dgm:prSet/>
      <dgm:spPr/>
      <dgm:t>
        <a:bodyPr/>
        <a:lstStyle/>
        <a:p>
          <a:endParaRPr lang="en-CA"/>
        </a:p>
      </dgm:t>
    </dgm:pt>
    <dgm:pt modelId="{2A8E4709-DF61-4DB7-85F9-D8E02B16635B}" type="pres">
      <dgm:prSet presAssocID="{36296D27-2565-4E22-BF6F-DCBCF08B4904}" presName="linear" presStyleCnt="0">
        <dgm:presLayoutVars>
          <dgm:dir/>
          <dgm:animLvl val="lvl"/>
          <dgm:resizeHandles val="exact"/>
        </dgm:presLayoutVars>
      </dgm:prSet>
      <dgm:spPr/>
    </dgm:pt>
    <dgm:pt modelId="{46778EEE-7D83-47AE-BBB7-A00101C9C893}" type="pres">
      <dgm:prSet presAssocID="{0EB0F28E-F1A2-46F1-9831-B893135FC72D}" presName="parentLin" presStyleCnt="0"/>
      <dgm:spPr/>
    </dgm:pt>
    <dgm:pt modelId="{5AE5A75E-02A3-4655-BCA1-067BF005B4BC}" type="pres">
      <dgm:prSet presAssocID="{0EB0F28E-F1A2-46F1-9831-B893135FC72D}" presName="parentLeftMargin" presStyleLbl="node1" presStyleIdx="0" presStyleCnt="3"/>
      <dgm:spPr/>
    </dgm:pt>
    <dgm:pt modelId="{41DEB048-CB56-477E-8B8E-18E3F3F3A9F4}" type="pres">
      <dgm:prSet presAssocID="{0EB0F28E-F1A2-46F1-9831-B893135FC72D}" presName="parentText" presStyleLbl="node1" presStyleIdx="0" presStyleCnt="3" custScaleX="142857">
        <dgm:presLayoutVars>
          <dgm:chMax val="0"/>
          <dgm:bulletEnabled val="1"/>
        </dgm:presLayoutVars>
      </dgm:prSet>
      <dgm:spPr/>
    </dgm:pt>
    <dgm:pt modelId="{65400C73-C8E7-45F1-B404-6017937ADEE1}" type="pres">
      <dgm:prSet presAssocID="{0EB0F28E-F1A2-46F1-9831-B893135FC72D}" presName="negativeSpace" presStyleCnt="0"/>
      <dgm:spPr/>
    </dgm:pt>
    <dgm:pt modelId="{44D6559A-3CB8-4D45-97E7-8376D6615AB9}" type="pres">
      <dgm:prSet presAssocID="{0EB0F28E-F1A2-46F1-9831-B893135FC72D}" presName="childText" presStyleLbl="conFgAcc1" presStyleIdx="0" presStyleCnt="3">
        <dgm:presLayoutVars>
          <dgm:bulletEnabled val="1"/>
        </dgm:presLayoutVars>
      </dgm:prSet>
      <dgm:spPr/>
    </dgm:pt>
    <dgm:pt modelId="{20A54A3A-4940-43B5-9C8E-B109E93B8C0D}" type="pres">
      <dgm:prSet presAssocID="{486B1BE6-BEC1-412A-B8D2-DDA40DF7FD14}" presName="spaceBetweenRectangles" presStyleCnt="0"/>
      <dgm:spPr/>
    </dgm:pt>
    <dgm:pt modelId="{AADCE9F2-8B7E-4546-A3B6-913A098C0BC4}" type="pres">
      <dgm:prSet presAssocID="{8C2B65BF-FDE6-4D7E-A153-383E28D32BEF}" presName="parentLin" presStyleCnt="0"/>
      <dgm:spPr/>
    </dgm:pt>
    <dgm:pt modelId="{6BCAF417-15B8-4F41-8F39-05B4B5AE179B}" type="pres">
      <dgm:prSet presAssocID="{8C2B65BF-FDE6-4D7E-A153-383E28D32BEF}" presName="parentLeftMargin" presStyleLbl="node1" presStyleIdx="0" presStyleCnt="3"/>
      <dgm:spPr/>
    </dgm:pt>
    <dgm:pt modelId="{D2A6C97A-8BAF-4F0F-81D1-142C5B44C9D9}" type="pres">
      <dgm:prSet presAssocID="{8C2B65BF-FDE6-4D7E-A153-383E28D32BEF}" presName="parentText" presStyleLbl="node1" presStyleIdx="1" presStyleCnt="3" custScaleX="142857">
        <dgm:presLayoutVars>
          <dgm:chMax val="0"/>
          <dgm:bulletEnabled val="1"/>
        </dgm:presLayoutVars>
      </dgm:prSet>
      <dgm:spPr/>
    </dgm:pt>
    <dgm:pt modelId="{D14A2A9A-1222-4D92-BCC0-A20CDE2C9DB2}" type="pres">
      <dgm:prSet presAssocID="{8C2B65BF-FDE6-4D7E-A153-383E28D32BEF}" presName="negativeSpace" presStyleCnt="0"/>
      <dgm:spPr/>
    </dgm:pt>
    <dgm:pt modelId="{16D65367-BF4F-48A9-9BDC-8CA52DDE0779}" type="pres">
      <dgm:prSet presAssocID="{8C2B65BF-FDE6-4D7E-A153-383E28D32BEF}" presName="childText" presStyleLbl="conFgAcc1" presStyleIdx="1" presStyleCnt="3">
        <dgm:presLayoutVars>
          <dgm:bulletEnabled val="1"/>
        </dgm:presLayoutVars>
      </dgm:prSet>
      <dgm:spPr/>
    </dgm:pt>
    <dgm:pt modelId="{CBA4DAC7-A8AE-4C37-B927-634FC9C349FD}" type="pres">
      <dgm:prSet presAssocID="{C60DAD22-695F-4340-AF0E-D2D9C413ECA3}" presName="spaceBetweenRectangles" presStyleCnt="0"/>
      <dgm:spPr/>
    </dgm:pt>
    <dgm:pt modelId="{99EF3EC4-456D-42B6-9157-8834DCF1D81B}" type="pres">
      <dgm:prSet presAssocID="{F673C508-380E-46E0-83EE-B410D5932C13}" presName="parentLin" presStyleCnt="0"/>
      <dgm:spPr/>
    </dgm:pt>
    <dgm:pt modelId="{13A31A62-CA88-4A18-93AD-E221E742AC81}" type="pres">
      <dgm:prSet presAssocID="{F673C508-380E-46E0-83EE-B410D5932C13}" presName="parentLeftMargin" presStyleLbl="node1" presStyleIdx="1" presStyleCnt="3"/>
      <dgm:spPr/>
    </dgm:pt>
    <dgm:pt modelId="{9054FEBA-A9F3-40C3-861B-1F499716C00A}" type="pres">
      <dgm:prSet presAssocID="{F673C508-380E-46E0-83EE-B410D5932C13}" presName="parentText" presStyleLbl="node1" presStyleIdx="2" presStyleCnt="3" custScaleX="142857">
        <dgm:presLayoutVars>
          <dgm:chMax val="0"/>
          <dgm:bulletEnabled val="1"/>
        </dgm:presLayoutVars>
      </dgm:prSet>
      <dgm:spPr/>
    </dgm:pt>
    <dgm:pt modelId="{0010123F-2DB3-4788-AF3C-561AD3B070F0}" type="pres">
      <dgm:prSet presAssocID="{F673C508-380E-46E0-83EE-B410D5932C13}" presName="negativeSpace" presStyleCnt="0"/>
      <dgm:spPr/>
    </dgm:pt>
    <dgm:pt modelId="{367B72A8-DD8C-4C23-AE51-16F2146D7E1E}" type="pres">
      <dgm:prSet presAssocID="{F673C508-380E-46E0-83EE-B410D5932C13}" presName="childText" presStyleLbl="conFgAcc1" presStyleIdx="2" presStyleCnt="3">
        <dgm:presLayoutVars>
          <dgm:bulletEnabled val="1"/>
        </dgm:presLayoutVars>
      </dgm:prSet>
      <dgm:spPr/>
    </dgm:pt>
  </dgm:ptLst>
  <dgm:cxnLst>
    <dgm:cxn modelId="{C644481B-88DB-4CCD-84B0-7903C5E2D599}" type="presOf" srcId="{36296D27-2565-4E22-BF6F-DCBCF08B4904}" destId="{2A8E4709-DF61-4DB7-85F9-D8E02B16635B}" srcOrd="0" destOrd="0" presId="urn:microsoft.com/office/officeart/2005/8/layout/list1"/>
    <dgm:cxn modelId="{3D2F4A60-A063-41F0-8FB2-B3BA0C790B17}" type="presOf" srcId="{F673C508-380E-46E0-83EE-B410D5932C13}" destId="{9054FEBA-A9F3-40C3-861B-1F499716C00A}" srcOrd="1" destOrd="0" presId="urn:microsoft.com/office/officeart/2005/8/layout/list1"/>
    <dgm:cxn modelId="{02D2354C-F4EB-4993-A0E1-0DC8688ABB5C}" srcId="{36296D27-2565-4E22-BF6F-DCBCF08B4904}" destId="{0EB0F28E-F1A2-46F1-9831-B893135FC72D}" srcOrd="0" destOrd="0" parTransId="{7E718C5A-71D2-409F-8797-220AB4001553}" sibTransId="{486B1BE6-BEC1-412A-B8D2-DDA40DF7FD14}"/>
    <dgm:cxn modelId="{B50DFA4C-DA5C-4603-A53C-42AA10B87B41}" type="presOf" srcId="{F673C508-380E-46E0-83EE-B410D5932C13}" destId="{13A31A62-CA88-4A18-93AD-E221E742AC81}" srcOrd="0" destOrd="0" presId="urn:microsoft.com/office/officeart/2005/8/layout/list1"/>
    <dgm:cxn modelId="{D72F937F-DFD6-4F07-A1C6-DE35B75B7DA6}" type="presOf" srcId="{0EB0F28E-F1A2-46F1-9831-B893135FC72D}" destId="{41DEB048-CB56-477E-8B8E-18E3F3F3A9F4}" srcOrd="1" destOrd="0" presId="urn:microsoft.com/office/officeart/2005/8/layout/list1"/>
    <dgm:cxn modelId="{5B0F3F8B-0D5B-4F9F-8BDA-5A391EAB4887}" srcId="{36296D27-2565-4E22-BF6F-DCBCF08B4904}" destId="{F673C508-380E-46E0-83EE-B410D5932C13}" srcOrd="2" destOrd="0" parTransId="{1355BEA7-8266-468B-B6F8-1841CD03F446}" sibTransId="{6C863D51-692E-4D8E-81A0-E71BC726201A}"/>
    <dgm:cxn modelId="{6F2A60C9-E637-4598-8C4B-8A38FECA48E8}" type="presOf" srcId="{8C2B65BF-FDE6-4D7E-A153-383E28D32BEF}" destId="{6BCAF417-15B8-4F41-8F39-05B4B5AE179B}" srcOrd="0" destOrd="0" presId="urn:microsoft.com/office/officeart/2005/8/layout/list1"/>
    <dgm:cxn modelId="{EFECD4E6-328E-41E8-9F16-8383537B9CF4}" type="presOf" srcId="{8C2B65BF-FDE6-4D7E-A153-383E28D32BEF}" destId="{D2A6C97A-8BAF-4F0F-81D1-142C5B44C9D9}" srcOrd="1" destOrd="0" presId="urn:microsoft.com/office/officeart/2005/8/layout/list1"/>
    <dgm:cxn modelId="{325559E7-3B13-4D65-9544-C11CBA15FD04}" srcId="{36296D27-2565-4E22-BF6F-DCBCF08B4904}" destId="{8C2B65BF-FDE6-4D7E-A153-383E28D32BEF}" srcOrd="1" destOrd="0" parTransId="{3A983FC6-854A-4B2F-8D7D-286CAC4610E8}" sibTransId="{C60DAD22-695F-4340-AF0E-D2D9C413ECA3}"/>
    <dgm:cxn modelId="{5AF42DFE-3F04-43F2-9C60-62D922B8282D}" type="presOf" srcId="{0EB0F28E-F1A2-46F1-9831-B893135FC72D}" destId="{5AE5A75E-02A3-4655-BCA1-067BF005B4BC}" srcOrd="0" destOrd="0" presId="urn:microsoft.com/office/officeart/2005/8/layout/list1"/>
    <dgm:cxn modelId="{4F025CB1-E536-47EA-8E6F-7760A34C7862}" type="presParOf" srcId="{2A8E4709-DF61-4DB7-85F9-D8E02B16635B}" destId="{46778EEE-7D83-47AE-BBB7-A00101C9C893}" srcOrd="0" destOrd="0" presId="urn:microsoft.com/office/officeart/2005/8/layout/list1"/>
    <dgm:cxn modelId="{0C263C5D-6582-4F44-96F5-7BDDDE9A7E65}" type="presParOf" srcId="{46778EEE-7D83-47AE-BBB7-A00101C9C893}" destId="{5AE5A75E-02A3-4655-BCA1-067BF005B4BC}" srcOrd="0" destOrd="0" presId="urn:microsoft.com/office/officeart/2005/8/layout/list1"/>
    <dgm:cxn modelId="{0DC80CF0-CE2D-4C2A-BD85-35AF3C6AA257}" type="presParOf" srcId="{46778EEE-7D83-47AE-BBB7-A00101C9C893}" destId="{41DEB048-CB56-477E-8B8E-18E3F3F3A9F4}" srcOrd="1" destOrd="0" presId="urn:microsoft.com/office/officeart/2005/8/layout/list1"/>
    <dgm:cxn modelId="{8B161717-E57C-4686-8DB2-78D007A8748F}" type="presParOf" srcId="{2A8E4709-DF61-4DB7-85F9-D8E02B16635B}" destId="{65400C73-C8E7-45F1-B404-6017937ADEE1}" srcOrd="1" destOrd="0" presId="urn:microsoft.com/office/officeart/2005/8/layout/list1"/>
    <dgm:cxn modelId="{7962E9AB-133B-4F5A-91CF-3E6A4212D002}" type="presParOf" srcId="{2A8E4709-DF61-4DB7-85F9-D8E02B16635B}" destId="{44D6559A-3CB8-4D45-97E7-8376D6615AB9}" srcOrd="2" destOrd="0" presId="urn:microsoft.com/office/officeart/2005/8/layout/list1"/>
    <dgm:cxn modelId="{66496587-89EE-45E4-B293-E980FDCDDF94}" type="presParOf" srcId="{2A8E4709-DF61-4DB7-85F9-D8E02B16635B}" destId="{20A54A3A-4940-43B5-9C8E-B109E93B8C0D}" srcOrd="3" destOrd="0" presId="urn:microsoft.com/office/officeart/2005/8/layout/list1"/>
    <dgm:cxn modelId="{3879E38D-4488-47A8-BAB2-1BC4A4ABCB03}" type="presParOf" srcId="{2A8E4709-DF61-4DB7-85F9-D8E02B16635B}" destId="{AADCE9F2-8B7E-4546-A3B6-913A098C0BC4}" srcOrd="4" destOrd="0" presId="urn:microsoft.com/office/officeart/2005/8/layout/list1"/>
    <dgm:cxn modelId="{84F7F54C-5712-402F-938F-6998F878E1FA}" type="presParOf" srcId="{AADCE9F2-8B7E-4546-A3B6-913A098C0BC4}" destId="{6BCAF417-15B8-4F41-8F39-05B4B5AE179B}" srcOrd="0" destOrd="0" presId="urn:microsoft.com/office/officeart/2005/8/layout/list1"/>
    <dgm:cxn modelId="{368D5835-5610-4679-B773-EDEB5079A481}" type="presParOf" srcId="{AADCE9F2-8B7E-4546-A3B6-913A098C0BC4}" destId="{D2A6C97A-8BAF-4F0F-81D1-142C5B44C9D9}" srcOrd="1" destOrd="0" presId="urn:microsoft.com/office/officeart/2005/8/layout/list1"/>
    <dgm:cxn modelId="{DBD66B32-AC34-4C1F-ABCB-4ED5B9C2BAC4}" type="presParOf" srcId="{2A8E4709-DF61-4DB7-85F9-D8E02B16635B}" destId="{D14A2A9A-1222-4D92-BCC0-A20CDE2C9DB2}" srcOrd="5" destOrd="0" presId="urn:microsoft.com/office/officeart/2005/8/layout/list1"/>
    <dgm:cxn modelId="{6FAB40BB-57E9-4940-895A-A986DA4B83C3}" type="presParOf" srcId="{2A8E4709-DF61-4DB7-85F9-D8E02B16635B}" destId="{16D65367-BF4F-48A9-9BDC-8CA52DDE0779}" srcOrd="6" destOrd="0" presId="urn:microsoft.com/office/officeart/2005/8/layout/list1"/>
    <dgm:cxn modelId="{5D679DD5-AA67-400E-9014-5551CA79250E}" type="presParOf" srcId="{2A8E4709-DF61-4DB7-85F9-D8E02B16635B}" destId="{CBA4DAC7-A8AE-4C37-B927-634FC9C349FD}" srcOrd="7" destOrd="0" presId="urn:microsoft.com/office/officeart/2005/8/layout/list1"/>
    <dgm:cxn modelId="{1ADB04CA-DDBF-49D6-B753-5C42FB5D190B}" type="presParOf" srcId="{2A8E4709-DF61-4DB7-85F9-D8E02B16635B}" destId="{99EF3EC4-456D-42B6-9157-8834DCF1D81B}" srcOrd="8" destOrd="0" presId="urn:microsoft.com/office/officeart/2005/8/layout/list1"/>
    <dgm:cxn modelId="{6F923AA7-C4A4-4CAF-B515-FB957C923569}" type="presParOf" srcId="{99EF3EC4-456D-42B6-9157-8834DCF1D81B}" destId="{13A31A62-CA88-4A18-93AD-E221E742AC81}" srcOrd="0" destOrd="0" presId="urn:microsoft.com/office/officeart/2005/8/layout/list1"/>
    <dgm:cxn modelId="{E0C51B86-296A-4BF2-96DB-AAC288F414AF}" type="presParOf" srcId="{99EF3EC4-456D-42B6-9157-8834DCF1D81B}" destId="{9054FEBA-A9F3-40C3-861B-1F499716C00A}" srcOrd="1" destOrd="0" presId="urn:microsoft.com/office/officeart/2005/8/layout/list1"/>
    <dgm:cxn modelId="{1FFCE516-816A-4575-9A4C-3511ACCA7530}" type="presParOf" srcId="{2A8E4709-DF61-4DB7-85F9-D8E02B16635B}" destId="{0010123F-2DB3-4788-AF3C-561AD3B070F0}" srcOrd="9" destOrd="0" presId="urn:microsoft.com/office/officeart/2005/8/layout/list1"/>
    <dgm:cxn modelId="{86EC1A1A-10C6-4059-9566-84606CF8029D}" type="presParOf" srcId="{2A8E4709-DF61-4DB7-85F9-D8E02B16635B}" destId="{367B72A8-DD8C-4C23-AE51-16F2146D7E1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6559A-3CB8-4D45-97E7-8376D6615AB9}">
      <dsp:nvSpPr>
        <dsp:cNvPr id="0" name=""/>
        <dsp:cNvSpPr/>
      </dsp:nvSpPr>
      <dsp:spPr>
        <a:xfrm>
          <a:off x="0" y="785083"/>
          <a:ext cx="15773400" cy="123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DEB048-CB56-477E-8B8E-18E3F3F3A9F4}">
      <dsp:nvSpPr>
        <dsp:cNvPr id="0" name=""/>
        <dsp:cNvSpPr/>
      </dsp:nvSpPr>
      <dsp:spPr>
        <a:xfrm>
          <a:off x="750930" y="61843"/>
          <a:ext cx="15018603" cy="14464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2178050">
            <a:lnSpc>
              <a:spcPct val="90000"/>
            </a:lnSpc>
            <a:spcBef>
              <a:spcPct val="0"/>
            </a:spcBef>
            <a:spcAft>
              <a:spcPct val="35000"/>
            </a:spcAft>
            <a:buNone/>
          </a:pPr>
          <a:r>
            <a:rPr lang="en-CA" sz="4900" kern="1200"/>
            <a:t>   Total Reach: 17,232,881</a:t>
          </a:r>
        </a:p>
      </dsp:txBody>
      <dsp:txXfrm>
        <a:off x="821541" y="132454"/>
        <a:ext cx="14877381" cy="1305258"/>
      </dsp:txXfrm>
    </dsp:sp>
    <dsp:sp modelId="{16D65367-BF4F-48A9-9BDC-8CA52DDE0779}">
      <dsp:nvSpPr>
        <dsp:cNvPr id="0" name=""/>
        <dsp:cNvSpPr/>
      </dsp:nvSpPr>
      <dsp:spPr>
        <a:xfrm>
          <a:off x="0" y="3007723"/>
          <a:ext cx="15773400" cy="123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6C97A-8BAF-4F0F-81D1-142C5B44C9D9}">
      <dsp:nvSpPr>
        <dsp:cNvPr id="0" name=""/>
        <dsp:cNvSpPr/>
      </dsp:nvSpPr>
      <dsp:spPr>
        <a:xfrm>
          <a:off x="750930" y="2284483"/>
          <a:ext cx="15018603" cy="14464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2178050">
            <a:lnSpc>
              <a:spcPct val="90000"/>
            </a:lnSpc>
            <a:spcBef>
              <a:spcPct val="0"/>
            </a:spcBef>
            <a:spcAft>
              <a:spcPct val="35000"/>
            </a:spcAft>
            <a:buNone/>
          </a:pPr>
          <a:r>
            <a:rPr lang="en-CA" sz="4900" kern="1200"/>
            <a:t>Total Video Views: 1,371,980</a:t>
          </a:r>
        </a:p>
      </dsp:txBody>
      <dsp:txXfrm>
        <a:off x="821541" y="2355094"/>
        <a:ext cx="14877381" cy="1305258"/>
      </dsp:txXfrm>
    </dsp:sp>
    <dsp:sp modelId="{367B72A8-DD8C-4C23-AE51-16F2146D7E1E}">
      <dsp:nvSpPr>
        <dsp:cNvPr id="0" name=""/>
        <dsp:cNvSpPr/>
      </dsp:nvSpPr>
      <dsp:spPr>
        <a:xfrm>
          <a:off x="0" y="5230363"/>
          <a:ext cx="15773400" cy="12348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54FEBA-A9F3-40C3-861B-1F499716C00A}">
      <dsp:nvSpPr>
        <dsp:cNvPr id="0" name=""/>
        <dsp:cNvSpPr/>
      </dsp:nvSpPr>
      <dsp:spPr>
        <a:xfrm>
          <a:off x="750930" y="4507123"/>
          <a:ext cx="15018603" cy="14464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7338" tIns="0" rIns="417338" bIns="0" numCol="1" spcCol="1270" anchor="ctr" anchorCtr="0">
          <a:noAutofit/>
        </a:bodyPr>
        <a:lstStyle/>
        <a:p>
          <a:pPr marL="0" lvl="0" indent="0" algn="l" defTabSz="2178050">
            <a:lnSpc>
              <a:spcPct val="90000"/>
            </a:lnSpc>
            <a:spcBef>
              <a:spcPct val="0"/>
            </a:spcBef>
            <a:spcAft>
              <a:spcPct val="35000"/>
            </a:spcAft>
            <a:buNone/>
          </a:pPr>
          <a:r>
            <a:rPr lang="en-CA" sz="4900" kern="1200"/>
            <a:t>Total Engagement (likes, shares, comments): 87,317</a:t>
          </a:r>
        </a:p>
      </dsp:txBody>
      <dsp:txXfrm>
        <a:off x="821541" y="4577734"/>
        <a:ext cx="14877381" cy="13052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52" name="Google Shape;52;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74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631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782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25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8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C636F-1803-4290-97AF-F91CAB6EC791}"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684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Who we are, what we do, the ECRoB project</a:t>
            </a:r>
            <a:br>
              <a:rPr lang="en-US" dirty="0"/>
            </a:br>
            <a:r>
              <a:rPr lang="en-US" sz="1200" b="0" i="0" u="none" strike="noStrike" dirty="0">
                <a:solidFill>
                  <a:srgbClr val="000000"/>
                </a:solidFill>
                <a:effectLst/>
                <a:latin typeface="Arial" panose="020B0604020202020204" pitchFamily="34" charset="0"/>
              </a:rPr>
              <a:t>Empowering Community and Removal of Barriers (ECRoB) - Education, Outreach &amp; Awareness for Multiple Chemical Sensitivity (MCS)</a:t>
            </a:r>
            <a:endParaRPr lang="en-US" b="0" dirty="0">
              <a:effectLst/>
            </a:endParaRPr>
          </a:p>
          <a:p>
            <a:pPr rtl="0">
              <a:spcBef>
                <a:spcPts val="0"/>
              </a:spcBef>
              <a:spcAft>
                <a:spcPts val="0"/>
              </a:spcAft>
            </a:pPr>
            <a:br>
              <a:rPr lang="en-US" b="0" dirty="0">
                <a:effectLst/>
              </a:rPr>
            </a:br>
            <a:r>
              <a:rPr lang="en-US" sz="1200" b="1" i="0" u="sng" dirty="0">
                <a:solidFill>
                  <a:srgbClr val="000000"/>
                </a:solidFill>
                <a:effectLst/>
                <a:latin typeface="Arial" panose="020B0604020202020204" pitchFamily="34" charset="0"/>
              </a:rPr>
              <a:t>Who We Are</a:t>
            </a:r>
            <a:endParaRPr lang="en-US" b="0" dirty="0">
              <a:effectLst/>
            </a:endParaRPr>
          </a:p>
          <a:p>
            <a:pPr rtl="0">
              <a:spcBef>
                <a:spcPts val="0"/>
              </a:spcBef>
              <a:spcAft>
                <a:spcPts val="0"/>
              </a:spcAft>
            </a:pPr>
            <a:r>
              <a:rPr lang="en-US" sz="1200" b="0" i="0" u="none" strike="noStrike" dirty="0" err="1">
                <a:solidFill>
                  <a:srgbClr val="000000"/>
                </a:solidFill>
                <a:effectLst/>
                <a:latin typeface="Arial" panose="020B0604020202020204" pitchFamily="34" charset="0"/>
              </a:rPr>
              <a:t>L'Association</a:t>
            </a:r>
            <a:r>
              <a:rPr lang="en-US" sz="1200" b="0" i="0" u="none" strike="noStrike" dirty="0">
                <a:solidFill>
                  <a:srgbClr val="000000"/>
                </a:solidFill>
                <a:effectLst/>
                <a:latin typeface="Arial" panose="020B0604020202020204" pitchFamily="34" charset="0"/>
              </a:rPr>
              <a:t> pour la </a:t>
            </a:r>
            <a:r>
              <a:rPr lang="en-US" sz="1200" b="0" i="0" u="none" strike="noStrike" dirty="0" err="1">
                <a:solidFill>
                  <a:srgbClr val="000000"/>
                </a:solidFill>
                <a:effectLst/>
                <a:latin typeface="Arial" panose="020B0604020202020204" pitchFamily="34" charset="0"/>
              </a:rPr>
              <a:t>santé</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environnementale</a:t>
            </a:r>
            <a:r>
              <a:rPr lang="en-US" sz="1200" b="0" i="0" u="none" strike="noStrike" dirty="0">
                <a:solidFill>
                  <a:srgbClr val="000000"/>
                </a:solidFill>
                <a:effectLst/>
                <a:latin typeface="Arial" panose="020B0604020202020204" pitchFamily="34" charset="0"/>
              </a:rPr>
              <a:t> du Québec / Environmental Health Association of Québec is a charitable organization dedicated to helping people experiencing Multiple Chemical Sensitivities (MCS). We recognize the suffering caused by this disability and provide concrete solutions to aid in better management of this health condition.</a:t>
            </a:r>
          </a:p>
          <a:p>
            <a:pPr rtl="0">
              <a:spcBef>
                <a:spcPts val="0"/>
              </a:spcBef>
              <a:spcAft>
                <a:spcPts val="0"/>
              </a:spcAft>
            </a:pPr>
            <a:br>
              <a:rPr lang="en-US" b="0" dirty="0">
                <a:effectLst/>
              </a:rPr>
            </a:br>
            <a:r>
              <a:rPr lang="en-US" sz="1200" b="1" i="0" u="sng" dirty="0">
                <a:solidFill>
                  <a:srgbClr val="000000"/>
                </a:solidFill>
                <a:effectLst/>
                <a:latin typeface="Arial" panose="020B0604020202020204" pitchFamily="34" charset="0"/>
              </a:rPr>
              <a:t>Explanation of Project:</a:t>
            </a:r>
            <a:endParaRPr lang="en-US"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The Empowering Community and Removal of Barriers (</a:t>
            </a:r>
            <a:r>
              <a:rPr lang="en-US" sz="1200" b="0" i="0" u="none" strike="noStrike" dirty="0" err="1">
                <a:solidFill>
                  <a:srgbClr val="000000"/>
                </a:solidFill>
                <a:effectLst/>
                <a:latin typeface="Arial" panose="020B0604020202020204" pitchFamily="34" charset="0"/>
              </a:rPr>
              <a:t>ECRoB</a:t>
            </a:r>
            <a:r>
              <a:rPr lang="en-US" sz="1200" b="0" i="0" u="none" strike="noStrike" dirty="0">
                <a:solidFill>
                  <a:srgbClr val="000000"/>
                </a:solidFill>
                <a:effectLst/>
                <a:latin typeface="Arial" panose="020B0604020202020204" pitchFamily="34" charset="0"/>
              </a:rPr>
              <a:t>) Project will participate in Education, Outreach &amp; Awareness for Multiple Chemical Sensitivity (MCS). The </a:t>
            </a:r>
            <a:r>
              <a:rPr lang="en-US" sz="1200" b="0" i="0" u="none" strike="noStrike" dirty="0" err="1">
                <a:solidFill>
                  <a:srgbClr val="000000"/>
                </a:solidFill>
                <a:effectLst/>
                <a:latin typeface="Arial" panose="020B0604020202020204" pitchFamily="34" charset="0"/>
              </a:rPr>
              <a:t>ECRoB</a:t>
            </a:r>
            <a:r>
              <a:rPr lang="en-US" sz="1200" b="0" i="0" u="none" strike="noStrike" dirty="0">
                <a:solidFill>
                  <a:srgbClr val="000000"/>
                </a:solidFill>
                <a:effectLst/>
                <a:latin typeface="Arial" panose="020B0604020202020204" pitchFamily="34" charset="0"/>
              </a:rPr>
              <a:t> Project is created by </a:t>
            </a:r>
            <a:r>
              <a:rPr lang="en-US" sz="1200" b="0" i="0" u="none" strike="noStrike" dirty="0" err="1">
                <a:solidFill>
                  <a:srgbClr val="000000"/>
                </a:solidFill>
                <a:effectLst/>
                <a:latin typeface="Arial" panose="020B0604020202020204" pitchFamily="34" charset="0"/>
              </a:rPr>
              <a:t>L'Association</a:t>
            </a:r>
            <a:r>
              <a:rPr lang="en-US" sz="1200" b="0" i="0" u="none" strike="noStrike" dirty="0">
                <a:solidFill>
                  <a:srgbClr val="000000"/>
                </a:solidFill>
                <a:effectLst/>
                <a:latin typeface="Arial" panose="020B0604020202020204" pitchFamily="34" charset="0"/>
              </a:rPr>
              <a:t> pour la </a:t>
            </a:r>
            <a:r>
              <a:rPr lang="en-US" sz="1200" b="0" i="0" u="none" strike="noStrike" dirty="0" err="1">
                <a:solidFill>
                  <a:srgbClr val="000000"/>
                </a:solidFill>
                <a:effectLst/>
                <a:latin typeface="Arial" panose="020B0604020202020204" pitchFamily="34" charset="0"/>
              </a:rPr>
              <a:t>santé</a:t>
            </a:r>
            <a:r>
              <a:rPr lang="en-US" sz="1200" b="0" i="0" u="none" strike="noStrike" dirty="0">
                <a:solidFill>
                  <a:srgbClr val="000000"/>
                </a:solidFill>
                <a:effectLst/>
                <a:latin typeface="Arial" panose="020B0604020202020204" pitchFamily="34" charset="0"/>
              </a:rPr>
              <a:t> </a:t>
            </a:r>
            <a:r>
              <a:rPr lang="en-US" sz="1200" b="0" i="0" u="none" strike="noStrike" dirty="0" err="1">
                <a:solidFill>
                  <a:srgbClr val="000000"/>
                </a:solidFill>
                <a:effectLst/>
                <a:latin typeface="Arial" panose="020B0604020202020204" pitchFamily="34" charset="0"/>
              </a:rPr>
              <a:t>environnementale</a:t>
            </a:r>
            <a:r>
              <a:rPr lang="en-US" sz="1200" b="0" i="0" u="none" strike="noStrike" dirty="0">
                <a:solidFill>
                  <a:srgbClr val="000000"/>
                </a:solidFill>
                <a:effectLst/>
                <a:latin typeface="Arial" panose="020B0604020202020204" pitchFamily="34" charset="0"/>
              </a:rPr>
              <a:t> du Québec / Environmental Health Association of Québec and has three goals:</a:t>
            </a:r>
          </a:p>
          <a:p>
            <a:pPr rtl="0">
              <a:spcBef>
                <a:spcPts val="0"/>
              </a:spcBef>
              <a:spcAft>
                <a:spcPts val="0"/>
              </a:spcAft>
            </a:pPr>
            <a:endParaRPr lang="en-US" b="0" dirty="0">
              <a:effectLst/>
            </a:endParaRPr>
          </a:p>
          <a:p>
            <a:pPr rtl="0" fontAlgn="base">
              <a:spcBef>
                <a:spcPts val="0"/>
              </a:spcBef>
              <a:spcAft>
                <a:spcPts val="0"/>
              </a:spcAft>
              <a:buFont typeface="+mj-lt"/>
              <a:buAutoNum type="arabicPeriod"/>
            </a:pPr>
            <a:r>
              <a:rPr lang="en-US" sz="1200" b="0" i="0" u="none" strike="noStrike" dirty="0">
                <a:solidFill>
                  <a:srgbClr val="000000"/>
                </a:solidFill>
                <a:effectLst/>
                <a:latin typeface="Arial" panose="020B0604020202020204" pitchFamily="34" charset="0"/>
              </a:rPr>
              <a:t>To raise awareness, across Canada, about the legal rights of people with multiple chemical sensitivity (MCS) and other disabilities so that they can access accommodation;</a:t>
            </a:r>
          </a:p>
          <a:p>
            <a:pPr rtl="0" fontAlgn="base">
              <a:spcBef>
                <a:spcPts val="0"/>
              </a:spcBef>
              <a:spcAft>
                <a:spcPts val="0"/>
              </a:spcAft>
              <a:buFont typeface="+mj-lt"/>
              <a:buAutoNum type="arabicPeriod"/>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200" b="0" i="0" u="none" strike="noStrike" dirty="0">
                <a:solidFill>
                  <a:srgbClr val="000000"/>
                </a:solidFill>
                <a:effectLst/>
                <a:latin typeface="Arial" panose="020B0604020202020204" pitchFamily="34" charset="0"/>
              </a:rPr>
              <a:t>To create a group of educators who can deliver workshops across Canada to teach and inform other organizations about the disability, accessibility, and appropriate accommodations required for accessibility;</a:t>
            </a:r>
          </a:p>
          <a:p>
            <a:pPr rtl="0" fontAlgn="base">
              <a:spcBef>
                <a:spcPts val="0"/>
              </a:spcBef>
              <a:spcAft>
                <a:spcPts val="0"/>
              </a:spcAft>
              <a:buFont typeface="+mj-lt"/>
              <a:buAutoNum type="arabicPeriod"/>
            </a:pPr>
            <a:endParaRPr lang="en-US" sz="1200" b="0" i="0" u="none" strike="noStrike" dirty="0">
              <a:solidFill>
                <a:srgbClr val="000000"/>
              </a:solidFill>
              <a:effectLst/>
              <a:latin typeface="Arial" panose="020B0604020202020204" pitchFamily="34" charset="0"/>
            </a:endParaRPr>
          </a:p>
          <a:p>
            <a:pPr rtl="0" fontAlgn="base">
              <a:spcBef>
                <a:spcPts val="0"/>
              </a:spcBef>
              <a:spcAft>
                <a:spcPts val="0"/>
              </a:spcAft>
              <a:buFont typeface="+mj-lt"/>
              <a:buAutoNum type="arabicPeriod"/>
            </a:pPr>
            <a:r>
              <a:rPr lang="en-US" sz="1200" b="0" i="0" u="none" strike="noStrike" dirty="0">
                <a:solidFill>
                  <a:srgbClr val="000000"/>
                </a:solidFill>
                <a:effectLst/>
                <a:latin typeface="Arial" panose="020B0604020202020204" pitchFamily="34" charset="0"/>
              </a:rPr>
              <a:t>To strengthen the connections between legal, medical, environmental, and disability groups to address accessibility in all these sectors and remove barriers (such as fragranced, perfumed, or toxic products) that currently prevent access to the people experiencing the disability of MCS.</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11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831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913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The </a:t>
            </a:r>
            <a:r>
              <a:rPr lang="fr-CA" dirty="0" err="1"/>
              <a:t>prevalence</a:t>
            </a:r>
            <a:r>
              <a:rPr lang="fr-CA" dirty="0"/>
              <a:t> of MCS has been </a:t>
            </a:r>
            <a:r>
              <a:rPr lang="fr-CA" dirty="0" err="1"/>
              <a:t>steadily</a:t>
            </a:r>
            <a:r>
              <a:rPr lang="fr-CA" dirty="0"/>
              <a:t> </a:t>
            </a:r>
            <a:r>
              <a:rPr lang="fr-CA" dirty="0" err="1"/>
              <a:t>increasing</a:t>
            </a:r>
            <a:r>
              <a:rPr lang="fr-CA" dirty="0"/>
              <a:t>. </a:t>
            </a:r>
          </a:p>
          <a:p>
            <a:endParaRPr lang="fr-CA" dirty="0"/>
          </a:p>
          <a:p>
            <a:r>
              <a:rPr lang="fr-CA" dirty="0" err="1"/>
              <a:t>Since</a:t>
            </a:r>
            <a:r>
              <a:rPr lang="fr-CA" dirty="0"/>
              <a:t> data </a:t>
            </a:r>
            <a:r>
              <a:rPr lang="fr-CA" dirty="0" err="1"/>
              <a:t>was</a:t>
            </a:r>
            <a:r>
              <a:rPr lang="fr-CA" dirty="0"/>
              <a:t> </a:t>
            </a:r>
            <a:r>
              <a:rPr lang="fr-CA" dirty="0" err="1"/>
              <a:t>kept</a:t>
            </a:r>
            <a:r>
              <a:rPr lang="fr-CA" dirty="0"/>
              <a:t> on Multiple </a:t>
            </a:r>
            <a:r>
              <a:rPr lang="fr-CA" dirty="0" err="1"/>
              <a:t>chemical</a:t>
            </a:r>
            <a:r>
              <a:rPr lang="fr-CA" dirty="0"/>
              <a:t> </a:t>
            </a:r>
            <a:r>
              <a:rPr lang="fr-CA" dirty="0" err="1"/>
              <a:t>sensitivity</a:t>
            </a:r>
            <a:r>
              <a:rPr lang="fr-CA" dirty="0"/>
              <a:t>, from 2000 to 2020, </a:t>
            </a:r>
            <a:r>
              <a:rPr lang="fr-CA" dirty="0" err="1"/>
              <a:t>we</a:t>
            </a:r>
            <a:r>
              <a:rPr lang="fr-CA" dirty="0"/>
              <a:t> have a </a:t>
            </a:r>
            <a:r>
              <a:rPr lang="fr-CA" dirty="0" err="1"/>
              <a:t>pretty</a:t>
            </a:r>
            <a:r>
              <a:rPr lang="fr-CA" dirty="0"/>
              <a:t> good </a:t>
            </a:r>
            <a:r>
              <a:rPr lang="fr-CA" dirty="0" err="1"/>
              <a:t>idea</a:t>
            </a:r>
            <a:r>
              <a:rPr lang="fr-CA" dirty="0"/>
              <a:t> of the </a:t>
            </a:r>
            <a:r>
              <a:rPr lang="fr-CA" dirty="0" err="1"/>
              <a:t>increase</a:t>
            </a:r>
            <a:r>
              <a:rPr lang="fr-CA" dirty="0"/>
              <a:t> in </a:t>
            </a:r>
            <a:r>
              <a:rPr lang="fr-CA" dirty="0" err="1"/>
              <a:t>prevalence</a:t>
            </a:r>
            <a:r>
              <a:rPr lang="fr-CA" dirty="0"/>
              <a:t> in Canada.</a:t>
            </a:r>
          </a:p>
          <a:p>
            <a:r>
              <a:rPr lang="fr-CA" dirty="0"/>
              <a:t>Over a </a:t>
            </a:r>
            <a:r>
              <a:rPr lang="fr-CA" dirty="0" err="1"/>
              <a:t>sixteen-year</a:t>
            </a:r>
            <a:r>
              <a:rPr lang="fr-CA" dirty="0"/>
              <a:t> </a:t>
            </a:r>
            <a:r>
              <a:rPr lang="fr-CA" dirty="0" err="1"/>
              <a:t>period</a:t>
            </a:r>
            <a:r>
              <a:rPr lang="fr-CA" dirty="0"/>
              <a:t>, from 2000 – 2016, the </a:t>
            </a:r>
            <a:r>
              <a:rPr lang="fr-CA" dirty="0" err="1"/>
              <a:t>number</a:t>
            </a:r>
            <a:r>
              <a:rPr lang="fr-CA" dirty="0"/>
              <a:t> of </a:t>
            </a:r>
            <a:r>
              <a:rPr lang="fr-CA" dirty="0" err="1"/>
              <a:t>diagnosed</a:t>
            </a:r>
            <a:r>
              <a:rPr lang="fr-CA" dirty="0"/>
              <a:t> cases </a:t>
            </a:r>
            <a:r>
              <a:rPr lang="fr-CA" dirty="0" err="1"/>
              <a:t>doubled</a:t>
            </a:r>
            <a:r>
              <a:rPr lang="fr-CA" dirty="0"/>
              <a:t> to over one million.</a:t>
            </a:r>
          </a:p>
          <a:p>
            <a:r>
              <a:rPr lang="fr-CA" dirty="0"/>
              <a:t>In 2020, </a:t>
            </a:r>
            <a:r>
              <a:rPr lang="fr-CA" dirty="0" err="1"/>
              <a:t>it</a:t>
            </a:r>
            <a:r>
              <a:rPr lang="fr-CA" dirty="0"/>
              <a:t> </a:t>
            </a:r>
            <a:r>
              <a:rPr lang="fr-CA" dirty="0" err="1"/>
              <a:t>went</a:t>
            </a:r>
            <a:r>
              <a:rPr lang="fr-CA" dirty="0"/>
              <a:t> to over one point one million </a:t>
            </a:r>
            <a:r>
              <a:rPr lang="fr-CA" dirty="0" err="1"/>
              <a:t>diagnosed</a:t>
            </a:r>
            <a:r>
              <a:rPr lang="fr-CA" dirty="0"/>
              <a:t> cases in Canada.</a:t>
            </a:r>
          </a:p>
          <a:p>
            <a:r>
              <a:rPr lang="fr-CA" dirty="0"/>
              <a:t>At least one in 34 people </a:t>
            </a:r>
            <a:r>
              <a:rPr lang="fr-CA" dirty="0" err="1"/>
              <a:t>experience</a:t>
            </a:r>
            <a:r>
              <a:rPr lang="fr-CA" dirty="0"/>
              <a:t> MCS.</a:t>
            </a:r>
          </a:p>
          <a:p>
            <a:endParaRPr lang="fr-CA" dirty="0"/>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634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I’m Keith Deviney vice chair of CareNow Ontario and I will be chairing this meeting</a:t>
            </a:r>
          </a:p>
          <a:p>
            <a:r>
              <a:rPr lang="en-US" dirty="0"/>
              <a:t>On behalf of CareNow Ontario I welcome everyone to the 2024 AGM</a:t>
            </a:r>
          </a:p>
          <a:p>
            <a:r>
              <a:rPr lang="en-US" dirty="0"/>
              <a:t>We’ll call the meeting to order.  Quorum is 10.  We have quorum with xx  members attending in person and x proxies for a total of xx voting members.</a:t>
            </a:r>
          </a:p>
          <a:p>
            <a:endParaRPr lang="en-US" dirty="0"/>
          </a:p>
          <a:p>
            <a:r>
              <a:rPr lang="en-US" dirty="0"/>
              <a:t>I’ll now call on Adrianna Tetley, who will assist in moderating this meeting to go over a few housekeeping details.</a:t>
            </a:r>
          </a:p>
          <a:p>
            <a:endParaRPr lang="en-US" dirty="0"/>
          </a:p>
          <a:p>
            <a:r>
              <a:rPr lang="en-US" dirty="0"/>
              <a:t>DENISE:  Currently have xx registered voters;   xx in person and xx proxies  (to verify at the time of the registration….)</a:t>
            </a:r>
          </a:p>
          <a:p>
            <a:endParaRPr lang="en-US" dirty="0"/>
          </a:p>
          <a:p>
            <a:r>
              <a:rPr lang="en-US" dirty="0"/>
              <a:t>Introduces Adrianna as the moderator who will now walk us through some housekeeping for today’s meeting.</a:t>
            </a:r>
          </a:p>
        </p:txBody>
      </p:sp>
      <p:sp>
        <p:nvSpPr>
          <p:cNvPr id="4" name="Slide Number Placeholder 3"/>
          <p:cNvSpPr>
            <a:spLocks noGrp="1"/>
          </p:cNvSpPr>
          <p:nvPr>
            <p:ph type="sldNum" sz="quarter" idx="10"/>
          </p:nvPr>
        </p:nvSpPr>
        <p:spPr/>
        <p:txBody>
          <a:bodyPr lIns="93177" tIns="46589" rIns="93177" bIns="46589"/>
          <a:lstStyle/>
          <a:p>
            <a:fld id="{006C3E9F-06B3-4174-A673-13361B5A30F3}" type="slidenum">
              <a:rPr lang="en-CA" smtClean="0"/>
              <a:t>2</a:t>
            </a:fld>
            <a:endParaRPr lang="en-CA" dirty="0"/>
          </a:p>
        </p:txBody>
      </p:sp>
    </p:spTree>
    <p:extLst>
      <p:ext uri="{BB962C8B-B14F-4D97-AF65-F5344CB8AC3E}">
        <p14:creationId xmlns:p14="http://schemas.microsoft.com/office/powerpoint/2010/main" val="3938859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741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27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302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783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28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483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4222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543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BDE4E0F-9D79-446A-9A93-C7C7DD5E08D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658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Thank you Rohini.  You are welcome to stay for the rest of the meeting if your time permits</a:t>
            </a:r>
          </a:p>
          <a:p>
            <a:endParaRPr lang="en-US" dirty="0"/>
          </a:p>
          <a:p>
            <a:r>
              <a:rPr lang="en-US" dirty="0"/>
              <a:t>Now we will move to the business of the meeting</a:t>
            </a:r>
          </a:p>
          <a:p>
            <a:endParaRPr lang="en-US" dirty="0"/>
          </a:p>
          <a:p>
            <a:r>
              <a:rPr lang="en-US" dirty="0"/>
              <a:t>The First order of business it to approve the minutes from the 2023 AGM.</a:t>
            </a:r>
          </a:p>
          <a:p>
            <a:r>
              <a:rPr lang="en-US" dirty="0"/>
              <a:t>The minutes were sent out in advance of the meeting and a member sent us some amendments that we have included in the motion.</a:t>
            </a:r>
          </a:p>
          <a:p>
            <a:endParaRPr lang="en-US" dirty="0"/>
          </a:p>
          <a:p>
            <a:r>
              <a:rPr lang="en-US" dirty="0"/>
              <a:t>Read the Motion:</a:t>
            </a:r>
          </a:p>
          <a:p>
            <a:r>
              <a:rPr lang="en-US" dirty="0"/>
              <a:t>Any discussion on the amendments or any other amendments.</a:t>
            </a:r>
          </a:p>
          <a:p>
            <a:endParaRPr lang="en-US" dirty="0"/>
          </a:p>
          <a:p>
            <a:r>
              <a:rPr lang="en-US" dirty="0"/>
              <a:t>I’ll call on Adrianna to conduct the vote.</a:t>
            </a:r>
          </a:p>
          <a:p>
            <a:endParaRPr lang="en-US" dirty="0"/>
          </a:p>
          <a:p>
            <a:r>
              <a:rPr lang="en-US" dirty="0"/>
              <a:t>Adrianna announces the results</a:t>
            </a:r>
          </a:p>
          <a:p>
            <a:endParaRPr lang="en-US" dirty="0"/>
          </a:p>
          <a:p>
            <a:pPr marL="15875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lIns="93177" tIns="46589" rIns="93177" bIns="46589"/>
          <a:lstStyle/>
          <a:p>
            <a:fld id="{006C3E9F-06B3-4174-A673-13361B5A30F3}" type="slidenum">
              <a:rPr lang="en-CA" smtClean="0"/>
              <a:t>34</a:t>
            </a:fld>
            <a:endParaRPr lang="en-CA" dirty="0"/>
          </a:p>
        </p:txBody>
      </p:sp>
    </p:spTree>
    <p:extLst>
      <p:ext uri="{BB962C8B-B14F-4D97-AF65-F5344CB8AC3E}">
        <p14:creationId xmlns:p14="http://schemas.microsoft.com/office/powerpoint/2010/main" val="2393948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Adrianna</a:t>
            </a:r>
            <a:endParaRPr lang="en-CA" dirty="0"/>
          </a:p>
        </p:txBody>
      </p:sp>
      <p:sp>
        <p:nvSpPr>
          <p:cNvPr id="4" name="Slide Number Placeholder 3"/>
          <p:cNvSpPr>
            <a:spLocks noGrp="1"/>
          </p:cNvSpPr>
          <p:nvPr>
            <p:ph type="sldNum" sz="quarter" idx="10"/>
          </p:nvPr>
        </p:nvSpPr>
        <p:spPr/>
        <p:txBody>
          <a:bodyPr lIns="93177" tIns="46589" rIns="93177" bIns="46589"/>
          <a:lstStyle/>
          <a:p>
            <a:fld id="{39AD1FD5-42AF-438B-B467-CAC186CFA21F}" type="slidenum">
              <a:rPr lang="en-CA" smtClean="0">
                <a:solidFill>
                  <a:prstClr val="black"/>
                </a:solidFill>
              </a:rPr>
              <a:pPr/>
              <a:t>3</a:t>
            </a:fld>
            <a:endParaRPr lang="en-CA" dirty="0">
              <a:solidFill>
                <a:prstClr val="black"/>
              </a:solidFill>
            </a:endParaRPr>
          </a:p>
        </p:txBody>
      </p:sp>
    </p:spTree>
    <p:extLst>
      <p:ext uri="{BB962C8B-B14F-4D97-AF65-F5344CB8AC3E}">
        <p14:creationId xmlns:p14="http://schemas.microsoft.com/office/powerpoint/2010/main" val="997038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  I’ll now call on Adrianna Tetley, Treasurer to provide the Treasurer’s report.</a:t>
            </a:r>
            <a:endParaRPr dirty="0"/>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595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129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52573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7068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With a minimum and conservative budget, under the financial management of the Board of Directors, we are optimistic that we can continue to be viable for the foreseeable future. </a:t>
            </a:r>
          </a:p>
          <a:p>
            <a:pPr marL="0" indent="0">
              <a:buNone/>
            </a:pPr>
            <a:endParaRPr lang="en-US" dirty="0"/>
          </a:p>
          <a:p>
            <a:pPr marL="0" indent="0">
              <a:buNone/>
            </a:pPr>
            <a:r>
              <a:rPr lang="en-US" dirty="0"/>
              <a:t>We will report our financial plan annually.</a:t>
            </a:r>
          </a:p>
          <a:p>
            <a:pPr marL="0" indent="0">
              <a:buNone/>
            </a:pPr>
            <a:endParaRPr lang="en-US" dirty="0"/>
          </a:p>
          <a:p>
            <a:pPr marL="0" indent="0">
              <a:buNone/>
            </a:pPr>
            <a:r>
              <a:rPr lang="en-US" dirty="0"/>
              <a:t>Once again thank the anonymous donor wo contributed $50,000 in 2015 – the majority of which was used to refresh MEAO and to take us to where we are today with MEAO.</a:t>
            </a:r>
          </a:p>
          <a:p>
            <a:pPr marL="0" indent="0">
              <a:buNone/>
            </a:pPr>
            <a:endParaRPr lang="en-US" dirty="0"/>
          </a:p>
          <a:p>
            <a:pPr marL="0" indent="0">
              <a:buNone/>
            </a:pPr>
            <a:r>
              <a:rPr lang="en-US" dirty="0"/>
              <a:t>Any questions or discussion?</a:t>
            </a:r>
          </a:p>
          <a:p>
            <a:pPr marL="0" indent="0">
              <a:buNone/>
            </a:pPr>
            <a:r>
              <a:rPr lang="en-US" dirty="0"/>
              <a:t>We believe that we have now accomplished the refresh and used the funds for which they were intended.</a:t>
            </a:r>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760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Adrianna to read the motion</a:t>
            </a:r>
          </a:p>
          <a:p>
            <a:r>
              <a:rPr lang="en-US" dirty="0"/>
              <a:t>Adrianna to conduct the vote</a:t>
            </a:r>
          </a:p>
          <a:p>
            <a:endParaRPr lang="en-US" dirty="0"/>
          </a:p>
        </p:txBody>
      </p:sp>
    </p:spTree>
    <p:extLst>
      <p:ext uri="{BB962C8B-B14F-4D97-AF65-F5344CB8AC3E}">
        <p14:creationId xmlns:p14="http://schemas.microsoft.com/office/powerpoint/2010/main" val="795531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Adrianna</a:t>
            </a:r>
          </a:p>
          <a:p>
            <a:r>
              <a:rPr lang="en-US" dirty="0"/>
              <a:t>Adrianna to conduct the vote</a:t>
            </a:r>
          </a:p>
          <a:p>
            <a:endParaRPr lang="en-US" dirty="0"/>
          </a:p>
          <a:p>
            <a:r>
              <a:rPr lang="en-US" dirty="0"/>
              <a:t>Back to Keith</a:t>
            </a:r>
            <a:endParaRPr lang="en-CA" dirty="0"/>
          </a:p>
        </p:txBody>
      </p:sp>
      <p:sp>
        <p:nvSpPr>
          <p:cNvPr id="4" name="Slide Number Placeholder 3"/>
          <p:cNvSpPr>
            <a:spLocks noGrp="1"/>
          </p:cNvSpPr>
          <p:nvPr>
            <p:ph type="sldNum" sz="quarter" idx="5"/>
          </p:nvPr>
        </p:nvSpPr>
        <p:spPr/>
        <p:txBody>
          <a:bodyPr lIns="93177" tIns="46589" rIns="93177" bIns="46589"/>
          <a:lstStyle/>
          <a:p>
            <a:fld id="{006C3E9F-06B3-4174-A673-13361B5A30F3}" type="slidenum">
              <a:rPr lang="en-CA" smtClean="0"/>
              <a:t>41</a:t>
            </a:fld>
            <a:endParaRPr lang="en-CA" dirty="0"/>
          </a:p>
        </p:txBody>
      </p:sp>
    </p:spTree>
    <p:extLst>
      <p:ext uri="{BB962C8B-B14F-4D97-AF65-F5344CB8AC3E}">
        <p14:creationId xmlns:p14="http://schemas.microsoft.com/office/powerpoint/2010/main" val="789276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 calls on John Doherty, Secretary to present the Nominations report</a:t>
            </a:r>
          </a:p>
          <a:p>
            <a:pPr marL="0" indent="0">
              <a:buNone/>
            </a:pPr>
            <a:endParaRPr lang="en-US" dirty="0"/>
          </a:p>
          <a:p>
            <a:pPr marL="0" indent="0">
              <a:buNone/>
            </a:pPr>
            <a:r>
              <a:rPr lang="en-US" dirty="0"/>
              <a:t>John presents Nomination’s report</a:t>
            </a:r>
            <a:endParaRPr dirty="0"/>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419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John calls for a vote to elect Phil de Groot for a three year term.</a:t>
            </a:r>
          </a:p>
          <a:p>
            <a:endParaRPr lang="en-US" dirty="0"/>
          </a:p>
          <a:p>
            <a:r>
              <a:rPr lang="en-US" dirty="0"/>
              <a:t>Calls on Phil to say a few words….</a:t>
            </a:r>
          </a:p>
          <a:p>
            <a:endParaRPr lang="en-US" dirty="0"/>
          </a:p>
          <a:p>
            <a:r>
              <a:rPr lang="en-US" dirty="0"/>
              <a:t>Adrianna calls the roll call for the vote</a:t>
            </a:r>
          </a:p>
          <a:p>
            <a:pPr marL="158750" indent="0">
              <a:buNone/>
            </a:pPr>
            <a:endParaRPr lang="en-US" dirty="0"/>
          </a:p>
        </p:txBody>
      </p:sp>
      <p:sp>
        <p:nvSpPr>
          <p:cNvPr id="4" name="Slide Number Placeholder 3"/>
          <p:cNvSpPr>
            <a:spLocks noGrp="1"/>
          </p:cNvSpPr>
          <p:nvPr>
            <p:ph type="sldNum" sz="quarter" idx="5"/>
          </p:nvPr>
        </p:nvSpPr>
        <p:spPr/>
        <p:txBody>
          <a:bodyPr lIns="93177" tIns="46589" rIns="93177" bIns="46589"/>
          <a:lstStyle/>
          <a:p>
            <a:fld id="{006C3E9F-06B3-4174-A673-13361B5A30F3}" type="slidenum">
              <a:rPr lang="en-CA" smtClean="0"/>
              <a:t>43</a:t>
            </a:fld>
            <a:endParaRPr lang="en-CA" dirty="0"/>
          </a:p>
        </p:txBody>
      </p:sp>
    </p:spTree>
    <p:extLst>
      <p:ext uri="{BB962C8B-B14F-4D97-AF65-F5344CB8AC3E}">
        <p14:creationId xmlns:p14="http://schemas.microsoft.com/office/powerpoint/2010/main" val="10586691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John presents the Board for 2024-25</a:t>
            </a:r>
            <a:endParaRPr lang="en-CA" dirty="0"/>
          </a:p>
        </p:txBody>
      </p:sp>
      <p:sp>
        <p:nvSpPr>
          <p:cNvPr id="4" name="Slide Number Placeholder 3"/>
          <p:cNvSpPr>
            <a:spLocks noGrp="1"/>
          </p:cNvSpPr>
          <p:nvPr>
            <p:ph type="sldNum" sz="quarter" idx="5"/>
          </p:nvPr>
        </p:nvSpPr>
        <p:spPr/>
        <p:txBody>
          <a:bodyPr lIns="93177" tIns="46589" rIns="93177" bIns="46589"/>
          <a:lstStyle/>
          <a:p>
            <a:fld id="{006C3E9F-06B3-4174-A673-13361B5A30F3}" type="slidenum">
              <a:rPr lang="en-CA" smtClean="0"/>
              <a:t>44</a:t>
            </a:fld>
            <a:endParaRPr lang="en-CA" dirty="0"/>
          </a:p>
        </p:txBody>
      </p:sp>
    </p:spTree>
    <p:extLst>
      <p:ext uri="{BB962C8B-B14F-4D97-AF65-F5344CB8AC3E}">
        <p14:creationId xmlns:p14="http://schemas.microsoft.com/office/powerpoint/2010/main" val="992646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Adrianna</a:t>
            </a:r>
          </a:p>
          <a:p>
            <a:endParaRPr lang="en-CA" dirty="0"/>
          </a:p>
        </p:txBody>
      </p:sp>
      <p:sp>
        <p:nvSpPr>
          <p:cNvPr id="4" name="Slide Number Placeholder 3"/>
          <p:cNvSpPr>
            <a:spLocks noGrp="1"/>
          </p:cNvSpPr>
          <p:nvPr>
            <p:ph type="sldNum" sz="quarter" idx="10"/>
          </p:nvPr>
        </p:nvSpPr>
        <p:spPr/>
        <p:txBody>
          <a:bodyPr lIns="93177" tIns="46589" rIns="93177" bIns="46589"/>
          <a:lstStyle/>
          <a:p>
            <a:fld id="{39AD1FD5-42AF-438B-B467-CAC186CFA21F}" type="slidenum">
              <a:rPr lang="en-CA" smtClean="0">
                <a:solidFill>
                  <a:prstClr val="black"/>
                </a:solidFill>
              </a:rPr>
              <a:pPr/>
              <a:t>4</a:t>
            </a:fld>
            <a:endParaRPr lang="en-CA" dirty="0">
              <a:solidFill>
                <a:prstClr val="black"/>
              </a:solidFill>
            </a:endParaRPr>
          </a:p>
        </p:txBody>
      </p:sp>
    </p:spTree>
    <p:extLst>
      <p:ext uri="{BB962C8B-B14F-4D97-AF65-F5344CB8AC3E}">
        <p14:creationId xmlns:p14="http://schemas.microsoft.com/office/powerpoint/2010/main" val="3164919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 calls on Adrianna to provide an update on government relations &amp; Advocacy,</a:t>
            </a:r>
          </a:p>
          <a:p>
            <a:pPr marL="0" indent="0">
              <a:buNone/>
            </a:pPr>
            <a:endParaRPr lang="en-US" dirty="0"/>
          </a:p>
          <a:p>
            <a:pPr marL="0" indent="0">
              <a:buNone/>
            </a:pPr>
            <a:endParaRPr lang="en-US" dirty="0"/>
          </a:p>
          <a:p>
            <a:pPr marL="0" indent="0">
              <a:buNone/>
            </a:pPr>
            <a:endParaRPr lang="en-US" dirty="0"/>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791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t>
            </a:r>
          </a:p>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7528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t>
            </a:r>
          </a:p>
          <a:p>
            <a:pPr marL="0" indent="0">
              <a:buNone/>
            </a:pPr>
            <a:endParaRPr lang="en-US" dirty="0"/>
          </a:p>
          <a:p>
            <a:pPr marL="0" indent="0">
              <a:buNone/>
            </a:pPr>
            <a:r>
              <a:rPr lang="en-US" dirty="0"/>
              <a:t>Just as a reminder, this remains are three core asks.</a:t>
            </a:r>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51061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42958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836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6955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8ADBACF9-69B2-8EC1-F7F3-ADCA8B51F70A}"/>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7FFB7E90-9F31-22D0-94DD-A6E151B6C67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502994E8-0FD1-3698-8025-4C9C193258D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14595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D8C1700-58DF-43CC-581D-1A8DFBB9EDE3}"/>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D69FF018-1491-0850-2245-2C01F5B9C6D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Adrianna to call on Denise to add her perspectives and thoughts on the CEP tool</a:t>
            </a:r>
          </a:p>
          <a:p>
            <a:pPr marL="0" indent="0">
              <a:buNone/>
            </a:pPr>
            <a:endParaRPr dirty="0"/>
          </a:p>
        </p:txBody>
      </p:sp>
      <p:sp>
        <p:nvSpPr>
          <p:cNvPr id="104" name="Google Shape;104;p4:notes">
            <a:extLst>
              <a:ext uri="{FF2B5EF4-FFF2-40B4-BE49-F238E27FC236}">
                <a16:creationId xmlns:a16="http://schemas.microsoft.com/office/drawing/2014/main" id="{0FF9D935-488B-D02C-8285-B1BEA621B24F}"/>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54768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0AA77B71-6B6C-A07D-1CC7-BD8FA817FAD5}"/>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C19B4E03-5A03-2098-C0DE-D1D06BC0E3A1}"/>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20A5463C-F58E-27DA-4F61-682601C61CDF}"/>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47430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3DFE9AE4-3CB6-B22B-BCA7-E02DE80C8F36}"/>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92D51726-C8B1-71D8-64E8-A8CA62B6DD1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Adrianna to call on Denise to add her perspectives and thoughts on the CEP tool</a:t>
            </a:r>
          </a:p>
          <a:p>
            <a:pPr marL="0" indent="0">
              <a:buNone/>
            </a:pPr>
            <a:endParaRPr dirty="0"/>
          </a:p>
        </p:txBody>
      </p:sp>
      <p:sp>
        <p:nvSpPr>
          <p:cNvPr id="104" name="Google Shape;104;p4:notes">
            <a:extLst>
              <a:ext uri="{FF2B5EF4-FFF2-40B4-BE49-F238E27FC236}">
                <a16:creationId xmlns:a16="http://schemas.microsoft.com/office/drawing/2014/main" id="{7C1E2321-D653-D874-0184-60868403372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4090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dirty="0"/>
              <a:t>Adrianna</a:t>
            </a:r>
          </a:p>
          <a:p>
            <a:endParaRPr lang="en-CA" dirty="0"/>
          </a:p>
        </p:txBody>
      </p:sp>
      <p:sp>
        <p:nvSpPr>
          <p:cNvPr id="4" name="Slide Number Placeholder 3"/>
          <p:cNvSpPr>
            <a:spLocks noGrp="1"/>
          </p:cNvSpPr>
          <p:nvPr>
            <p:ph type="sldNum" sz="quarter" idx="10"/>
          </p:nvPr>
        </p:nvSpPr>
        <p:spPr/>
        <p:txBody>
          <a:bodyPr lIns="93177" tIns="46589" rIns="93177" bIns="46589"/>
          <a:lstStyle/>
          <a:p>
            <a:fld id="{39AD1FD5-42AF-438B-B467-CAC186CFA21F}" type="slidenum">
              <a:rPr lang="en-CA" smtClean="0">
                <a:solidFill>
                  <a:prstClr val="black"/>
                </a:solidFill>
              </a:rPr>
              <a:pPr/>
              <a:t>5</a:t>
            </a:fld>
            <a:endParaRPr lang="en-CA" dirty="0">
              <a:solidFill>
                <a:prstClr val="black"/>
              </a:solidFill>
            </a:endParaRPr>
          </a:p>
        </p:txBody>
      </p:sp>
    </p:spTree>
    <p:extLst>
      <p:ext uri="{BB962C8B-B14F-4D97-AF65-F5344CB8AC3E}">
        <p14:creationId xmlns:p14="http://schemas.microsoft.com/office/powerpoint/2010/main" val="5407586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9517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4864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Adrianna to just continue</a:t>
            </a:r>
            <a:endParaRPr dirty="0"/>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6874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6BF3D33A-323E-7DB6-A06C-37AF3F3CEBE1}"/>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3C4C71CE-74C8-0391-A971-12A6CE061CC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60805F1E-8690-5546-29C5-3CDB16211AB6}"/>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3435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1598527C-6720-FA2D-7A60-F9B3BE8EA375}"/>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5C398097-DD4A-1FB6-A15A-26BAC7B527F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99D8C89B-FE79-FE1A-32BB-CA6C0219E3C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93393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27C37D67-98FB-E197-C0D2-F02C04EB7E1D}"/>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792DC237-CEA3-54B9-706A-FA64B499E696}"/>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B31632B9-93B9-F171-2ABD-09F4FB5D70A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23997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a:extLst>
            <a:ext uri="{FF2B5EF4-FFF2-40B4-BE49-F238E27FC236}">
              <a16:creationId xmlns:a16="http://schemas.microsoft.com/office/drawing/2014/main" id="{52C86FFF-0E6D-1570-2AA3-60216F29F8F3}"/>
            </a:ext>
          </a:extLst>
        </p:cNvPr>
        <p:cNvGrpSpPr/>
        <p:nvPr/>
      </p:nvGrpSpPr>
      <p:grpSpPr>
        <a:xfrm>
          <a:off x="0" y="0"/>
          <a:ext cx="0" cy="0"/>
          <a:chOff x="0" y="0"/>
          <a:chExt cx="0" cy="0"/>
        </a:xfrm>
      </p:grpSpPr>
      <p:sp>
        <p:nvSpPr>
          <p:cNvPr id="103" name="Google Shape;103;p4:notes">
            <a:extLst>
              <a:ext uri="{FF2B5EF4-FFF2-40B4-BE49-F238E27FC236}">
                <a16:creationId xmlns:a16="http://schemas.microsoft.com/office/drawing/2014/main" id="{BC467BA8-9A95-F9DC-0BB2-A1DFC178203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endParaRPr lang="en-US" dirty="0"/>
          </a:p>
          <a:p>
            <a:pPr marL="0" indent="0">
              <a:buNone/>
            </a:pPr>
            <a:endParaRPr dirty="0"/>
          </a:p>
        </p:txBody>
      </p:sp>
      <p:sp>
        <p:nvSpPr>
          <p:cNvPr id="104" name="Google Shape;104;p4:notes">
            <a:extLst>
              <a:ext uri="{FF2B5EF4-FFF2-40B4-BE49-F238E27FC236}">
                <a16:creationId xmlns:a16="http://schemas.microsoft.com/office/drawing/2014/main" id="{EE4F4FB8-EAF6-EA7B-5550-CB642AD27989}"/>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89572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860B1E28-6A3D-DAF3-E97F-026A7AB14031}"/>
            </a:ext>
          </a:extLst>
        </p:cNvPr>
        <p:cNvGrpSpPr/>
        <p:nvPr/>
      </p:nvGrpSpPr>
      <p:grpSpPr>
        <a:xfrm>
          <a:off x="0" y="0"/>
          <a:ext cx="0" cy="0"/>
          <a:chOff x="0" y="0"/>
          <a:chExt cx="0" cy="0"/>
        </a:xfrm>
      </p:grpSpPr>
      <p:sp>
        <p:nvSpPr>
          <p:cNvPr id="207" name="Google Shape;207;p7:notes">
            <a:extLst>
              <a:ext uri="{FF2B5EF4-FFF2-40B4-BE49-F238E27FC236}">
                <a16:creationId xmlns:a16="http://schemas.microsoft.com/office/drawing/2014/main" id="{A7B6E08C-471F-503E-2B9C-387DB80B9F8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a:t>
            </a:r>
          </a:p>
          <a:p>
            <a:pPr marL="0" indent="0">
              <a:buNone/>
            </a:pPr>
            <a:r>
              <a:rPr lang="en-US" dirty="0"/>
              <a:t>After </a:t>
            </a:r>
            <a:endParaRPr dirty="0"/>
          </a:p>
        </p:txBody>
      </p:sp>
      <p:sp>
        <p:nvSpPr>
          <p:cNvPr id="208" name="Google Shape;208;p7:notes">
            <a:extLst>
              <a:ext uri="{FF2B5EF4-FFF2-40B4-BE49-F238E27FC236}">
                <a16:creationId xmlns:a16="http://schemas.microsoft.com/office/drawing/2014/main" id="{8C1D63E3-8FEA-B0C3-8569-588436982188}"/>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37205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6B812C2D-C2A3-48D3-97E2-5D976B62C038}"/>
            </a:ext>
          </a:extLst>
        </p:cNvPr>
        <p:cNvGrpSpPr/>
        <p:nvPr/>
      </p:nvGrpSpPr>
      <p:grpSpPr>
        <a:xfrm>
          <a:off x="0" y="0"/>
          <a:ext cx="0" cy="0"/>
          <a:chOff x="0" y="0"/>
          <a:chExt cx="0" cy="0"/>
        </a:xfrm>
      </p:grpSpPr>
      <p:sp>
        <p:nvSpPr>
          <p:cNvPr id="51" name="Google Shape;51;p1:notes">
            <a:extLst>
              <a:ext uri="{FF2B5EF4-FFF2-40B4-BE49-F238E27FC236}">
                <a16:creationId xmlns:a16="http://schemas.microsoft.com/office/drawing/2014/main" id="{5F3B4C8F-67FF-E528-6883-876790446343}"/>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CA" dirty="0"/>
              <a:t>Keith – </a:t>
            </a:r>
          </a:p>
          <a:p>
            <a:pPr marL="0" indent="0">
              <a:buNone/>
            </a:pPr>
            <a:r>
              <a:rPr lang="en-CA" dirty="0"/>
              <a:t>Denise has dedicated her life to fighting for a system of care for people with ME/CFS, FM and ES/MCS &amp; EHS – She made it clear that MEAO and now CareNow Ontario represented people with all three conditions.</a:t>
            </a:r>
          </a:p>
          <a:p>
            <a:pPr marL="0" indent="0">
              <a:buNone/>
            </a:pPr>
            <a:endParaRPr lang="en-CA" dirty="0"/>
          </a:p>
          <a:p>
            <a:pPr marL="0" indent="0">
              <a:buNone/>
            </a:pPr>
            <a:r>
              <a:rPr lang="en-CA" dirty="0"/>
              <a:t>Over her sixteen years Denise has been secretary and president for MEAO and now CareNow Ontario</a:t>
            </a:r>
          </a:p>
          <a:p>
            <a:pPr marL="0" indent="0">
              <a:buNone/>
            </a:pPr>
            <a:r>
              <a:rPr lang="en-CA" dirty="0"/>
              <a:t>Throughout this time, she held the organization together.  She </a:t>
            </a:r>
            <a:r>
              <a:rPr lang="en-CA" dirty="0" err="1"/>
              <a:t>wasthe</a:t>
            </a:r>
            <a:r>
              <a:rPr lang="en-CA" dirty="0"/>
              <a:t> person who managed ALL the operational details with very strong due diligence, ensuring bills were paid and that we were compliant on all legislative matters.</a:t>
            </a:r>
          </a:p>
          <a:p>
            <a:pPr marL="0" indent="0">
              <a:buNone/>
            </a:pPr>
            <a:endParaRPr lang="en-CA" dirty="0"/>
          </a:p>
          <a:p>
            <a:pPr marL="0" indent="0">
              <a:buNone/>
            </a:pPr>
            <a:r>
              <a:rPr lang="en-CA" dirty="0"/>
              <a:t>While her accomplishments are many, I want to highlight a few including</a:t>
            </a:r>
          </a:p>
          <a:p>
            <a:pPr marL="171450" indent="-171450"/>
            <a:endParaRPr lang="en-CA" dirty="0"/>
          </a:p>
          <a:p>
            <a:pPr marL="171450" indent="-171450"/>
            <a:r>
              <a:rPr lang="en-CA" dirty="0"/>
              <a:t>representing MEAO on the Steering Committee to develop a business case for Environmental Health</a:t>
            </a:r>
          </a:p>
          <a:p>
            <a:pPr marL="171450" indent="-171450"/>
            <a:r>
              <a:rPr lang="en-CA" dirty="0"/>
              <a:t>Representing MEAO on the Taskforce on Environmental Health – including all subcommittees</a:t>
            </a:r>
          </a:p>
          <a:p>
            <a:pPr marL="171450" indent="-171450"/>
            <a:r>
              <a:rPr lang="en-CA" dirty="0"/>
              <a:t>Ensuring persistence in getting Brian Schwartz Vice President Public Health Ontario appointed to develop an implementation plan for the Taskforce report.</a:t>
            </a:r>
          </a:p>
          <a:p>
            <a:pPr marL="171450" indent="-171450"/>
            <a:r>
              <a:rPr lang="en-CA" dirty="0"/>
              <a:t>Then – when Covid hit  - getting Bill Manson hired to support Brian so that the work on the Implementation Plan continued</a:t>
            </a:r>
          </a:p>
          <a:p>
            <a:pPr marL="171450" indent="-171450"/>
            <a:endParaRPr lang="en-CA" dirty="0"/>
          </a:p>
          <a:p>
            <a:pPr marL="171450" indent="-171450"/>
            <a:r>
              <a:rPr lang="en-CA" dirty="0"/>
              <a:t>Denise was unwavering in getting both the interim and final report of the Taskforce released and continues to her last days with us to try and get the implementation plan released.</a:t>
            </a:r>
          </a:p>
          <a:p>
            <a:pPr marL="171450" indent="-171450"/>
            <a:endParaRPr lang="en-CA" dirty="0"/>
          </a:p>
          <a:p>
            <a:pPr marL="171450" indent="-171450"/>
            <a:r>
              <a:rPr lang="en-CA" dirty="0"/>
              <a:t>Last year, despite her personal challenges, Denise represented CareNow Ontario on the Topic Expert Group that saw the </a:t>
            </a:r>
            <a:r>
              <a:rPr lang="en-CA" dirty="0" err="1"/>
              <a:t>comletion</a:t>
            </a:r>
            <a:r>
              <a:rPr lang="en-CA" dirty="0"/>
              <a:t> of three tools for FM, ME/CFS and POTs and continues to advocate for an equivalent tool MCS.</a:t>
            </a:r>
          </a:p>
          <a:p>
            <a:pPr marL="171450" indent="-171450"/>
            <a:endParaRPr lang="en-CA" dirty="0"/>
          </a:p>
          <a:p>
            <a:pPr marL="171450" indent="-171450"/>
            <a:r>
              <a:rPr lang="en-CA" dirty="0"/>
              <a:t>Denise was well known to all Ministers of Health during her tenure (except the current one  -which everyone is struggling with) and built strong </a:t>
            </a:r>
            <a:r>
              <a:rPr lang="en-CA" dirty="0" err="1"/>
              <a:t>relatiionships</a:t>
            </a:r>
            <a:r>
              <a:rPr lang="en-CA" dirty="0"/>
              <a:t> with the health critics of all parties, and staff at all levels.</a:t>
            </a:r>
          </a:p>
          <a:p>
            <a:pPr marL="0" indent="0">
              <a:buNone/>
            </a:pPr>
            <a:endParaRPr lang="en-CA"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rPr>
              <a:t>Denise, Before we say more on behalf of CareNow </a:t>
            </a:r>
            <a:r>
              <a:rPr kumimoji="0" lang="en-CA" sz="1100" b="0" i="0" u="none" strike="noStrike" kern="0" cap="none" spc="0" normalizeH="0" baseline="0" noProof="0" dirty="0" err="1">
                <a:ln>
                  <a:noFill/>
                </a:ln>
                <a:solidFill>
                  <a:srgbClr val="000000"/>
                </a:solidFill>
                <a:effectLst/>
                <a:uLnTx/>
                <a:uFillTx/>
                <a:latin typeface="Montserrat" pitchFamily="2" charset="77"/>
                <a:cs typeface="Arial"/>
                <a:sym typeface="Arial"/>
              </a:rPr>
              <a:t>Ontariio</a:t>
            </a:r>
            <a:r>
              <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rPr>
              <a:t>, there are a few of your friends who want to share a few words.</a:t>
            </a:r>
          </a:p>
          <a:p>
            <a:pPr marL="0" indent="0">
              <a:buNone/>
            </a:pPr>
            <a:endParaRPr lang="en-CA" dirty="0"/>
          </a:p>
          <a:p>
            <a:pPr marL="0" indent="0">
              <a:buNone/>
            </a:pPr>
            <a:endParaRPr lang="en-CA" dirty="0"/>
          </a:p>
          <a:p>
            <a:pPr marL="0" indent="0">
              <a:buNone/>
            </a:pPr>
            <a:endParaRPr dirty="0"/>
          </a:p>
        </p:txBody>
      </p:sp>
      <p:sp>
        <p:nvSpPr>
          <p:cNvPr id="52" name="Google Shape;52;p1:notes">
            <a:extLst>
              <a:ext uri="{FF2B5EF4-FFF2-40B4-BE49-F238E27FC236}">
                <a16:creationId xmlns:a16="http://schemas.microsoft.com/office/drawing/2014/main" id="{758DB048-C72E-9ACA-4CEE-C8C05AB6B98B}"/>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66973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France Gelinas is the NDP Health Critic and as you heard earlier in our meeting, is a long time, consistent and strong advocate for the work of CareNow Ontario</a:t>
            </a:r>
          </a:p>
          <a:p>
            <a:endParaRPr lang="en-CA" dirty="0"/>
          </a:p>
          <a:p>
            <a:r>
              <a:rPr lang="en-CA" dirty="0"/>
              <a:t>France was not available in person (as she is enjoying a conference in Paris </a:t>
            </a:r>
            <a:r>
              <a:rPr lang="en-CA" dirty="0">
                <a:sym typeface="Wingdings" panose="05000000000000000000" pitchFamily="2" charset="2"/>
              </a:rPr>
              <a:t>), so she sent us her remarks via video</a:t>
            </a:r>
          </a:p>
          <a:p>
            <a:endParaRPr lang="en-CA" dirty="0">
              <a:sym typeface="Wingdings" panose="05000000000000000000" pitchFamily="2" charset="2"/>
            </a:endParaRPr>
          </a:p>
          <a:p>
            <a:r>
              <a:rPr lang="en-CA" dirty="0">
                <a:sym typeface="Wingdings" panose="05000000000000000000" pitchFamily="2" charset="2"/>
              </a:rPr>
              <a:t>Let’s give Adrianna a few seconds to bring up this video.</a:t>
            </a:r>
            <a:endParaRPr lang="en-CA" dirty="0"/>
          </a:p>
        </p:txBody>
      </p:sp>
    </p:spTree>
    <p:extLst>
      <p:ext uri="{BB962C8B-B14F-4D97-AF65-F5344CB8AC3E}">
        <p14:creationId xmlns:p14="http://schemas.microsoft.com/office/powerpoint/2010/main" val="3764685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a:p>
            <a:r>
              <a:rPr lang="en-CA" dirty="0"/>
              <a:t>Adrianna</a:t>
            </a:r>
          </a:p>
          <a:p>
            <a:pPr marL="161766" indent="0" defTabSz="931774">
              <a:buNone/>
              <a:defRPr/>
            </a:pPr>
            <a:endParaRPr lang="en-CA" dirty="0"/>
          </a:p>
          <a:p>
            <a:pPr marL="161766" indent="0" defTabSz="931774">
              <a:buNone/>
              <a:defRPr/>
            </a:pPr>
            <a:endParaRPr lang="en-CA" dirty="0"/>
          </a:p>
          <a:p>
            <a:r>
              <a:rPr lang="en-CA" dirty="0"/>
              <a:t>Back to Keith</a:t>
            </a:r>
          </a:p>
          <a:p>
            <a:endParaRPr lang="en-CA" dirty="0"/>
          </a:p>
        </p:txBody>
      </p:sp>
      <p:sp>
        <p:nvSpPr>
          <p:cNvPr id="4" name="Slide Number Placeholder 3"/>
          <p:cNvSpPr>
            <a:spLocks noGrp="1"/>
          </p:cNvSpPr>
          <p:nvPr>
            <p:ph type="sldNum" sz="quarter" idx="10"/>
          </p:nvPr>
        </p:nvSpPr>
        <p:spPr/>
        <p:txBody>
          <a:bodyPr lIns="93177" tIns="46589" rIns="93177" bIns="46589"/>
          <a:lstStyle/>
          <a:p>
            <a:fld id="{39AD1FD5-42AF-438B-B467-CAC186CFA21F}" type="slidenum">
              <a:rPr lang="en-CA" smtClean="0">
                <a:solidFill>
                  <a:prstClr val="black"/>
                </a:solidFill>
              </a:rPr>
              <a:pPr/>
              <a:t>6</a:t>
            </a:fld>
            <a:endParaRPr lang="en-CA" dirty="0">
              <a:solidFill>
                <a:prstClr val="black"/>
              </a:solidFill>
            </a:endParaRPr>
          </a:p>
        </p:txBody>
      </p:sp>
    </p:spTree>
    <p:extLst>
      <p:ext uri="{BB962C8B-B14F-4D97-AF65-F5344CB8AC3E}">
        <p14:creationId xmlns:p14="http://schemas.microsoft.com/office/powerpoint/2010/main" val="13845096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Thanks to France for her kind remarks</a:t>
            </a:r>
          </a:p>
          <a:p>
            <a:endParaRPr lang="en-CA" dirty="0"/>
          </a:p>
          <a:p>
            <a:r>
              <a:rPr lang="en-CA" dirty="0"/>
              <a:t>In addition, Marit Stiles, leader of the official opposition and leader of the NDP sent this certificate. That states </a:t>
            </a:r>
          </a:p>
          <a:p>
            <a:pPr marL="158750" indent="0">
              <a:buNone/>
            </a:pPr>
            <a:endParaRPr lang="en-CA" dirty="0"/>
          </a:p>
          <a:p>
            <a:pPr marL="158750" indent="0">
              <a:buNone/>
            </a:pPr>
            <a:r>
              <a:rPr lang="en-CA" dirty="0"/>
              <a:t>“on behalf of  the official opposition, I extend my congratulations to Denise Magi on your retirement    Your 16 years of dedicated service and leadership with MEAO and CareNow Ontario have made a lasting impact.”</a:t>
            </a:r>
          </a:p>
        </p:txBody>
      </p:sp>
    </p:spTree>
    <p:extLst>
      <p:ext uri="{BB962C8B-B14F-4D97-AF65-F5344CB8AC3E}">
        <p14:creationId xmlns:p14="http://schemas.microsoft.com/office/powerpoint/2010/main" val="19328670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addition France Gelinas sent this Certificate.</a:t>
            </a:r>
          </a:p>
          <a:p>
            <a:r>
              <a:rPr lang="en-CA" dirty="0"/>
              <a:t>France Gelinas, MPP for </a:t>
            </a:r>
            <a:r>
              <a:rPr lang="en-CA" dirty="0" err="1"/>
              <a:t>NickleBelt</a:t>
            </a:r>
            <a:r>
              <a:rPr lang="en-CA" dirty="0"/>
              <a:t> is pleased to congratulate Denise Magi on her retirement after 16 years with the board of MEAO and CareNow Ontario.</a:t>
            </a:r>
          </a:p>
          <a:p>
            <a:endParaRPr lang="en-CA" dirty="0"/>
          </a:p>
          <a:p>
            <a:r>
              <a:rPr lang="en-CA" dirty="0"/>
              <a:t>Felicitations!</a:t>
            </a:r>
          </a:p>
          <a:p>
            <a:endParaRPr lang="en-CA" dirty="0"/>
          </a:p>
          <a:p>
            <a:pPr marL="158750" indent="0">
              <a:buNone/>
            </a:pPr>
            <a:r>
              <a:rPr lang="en-CA" dirty="0"/>
              <a:t>Adrianna has the originals in a lovely black folder and will forward to Denise after this Tribute.   (Adrianna to hold  up the folder on the screen)</a:t>
            </a:r>
          </a:p>
        </p:txBody>
      </p:sp>
    </p:spTree>
    <p:extLst>
      <p:ext uri="{BB962C8B-B14F-4D97-AF65-F5344CB8AC3E}">
        <p14:creationId xmlns:p14="http://schemas.microsoft.com/office/powerpoint/2010/main" val="1782813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CA" dirty="0"/>
              <a:t>Bill Manson is known to many of us.  He was originally involved with MEAO and </a:t>
            </a:r>
            <a:r>
              <a:rPr lang="en-CA" dirty="0" err="1"/>
              <a:t>CarNow</a:t>
            </a:r>
            <a:r>
              <a:rPr lang="en-CA" dirty="0"/>
              <a:t> Ontario as the staff person responsible </a:t>
            </a:r>
            <a:r>
              <a:rPr lang="en-CA" dirty="0" err="1"/>
              <a:t>fo</a:t>
            </a:r>
            <a:r>
              <a:rPr lang="en-CA" dirty="0"/>
              <a:t> the Environmental Health Clinic when he was with the Toronto Central LHIN</a:t>
            </a:r>
            <a:br>
              <a:rPr lang="en-CA" dirty="0"/>
            </a:br>
            <a:br>
              <a:rPr lang="en-CA" dirty="0"/>
            </a:br>
            <a:r>
              <a:rPr lang="en-CA" dirty="0"/>
              <a:t>As a result of this role, Bill was a member of the Taskforce for Environmental Health.  He resigned before it was completed due to is workload at the TC LHIN</a:t>
            </a:r>
          </a:p>
          <a:p>
            <a:pPr marL="158750" indent="0">
              <a:buNone/>
            </a:pPr>
            <a:endParaRPr lang="en-CA" dirty="0"/>
          </a:p>
          <a:p>
            <a:pPr marL="158750" indent="0">
              <a:buNone/>
            </a:pPr>
            <a:r>
              <a:rPr lang="en-CA" dirty="0"/>
              <a:t>A few years later, when Bill had recently retired from the TC LHIN we convinced him to take on a contract with Public Health Ontario to work with Brian Schwartz to develop the implementation plan for the Minister of Health  this report was never released but I know many of you had conversations with Bill when he was doing this work</a:t>
            </a:r>
          </a:p>
          <a:p>
            <a:pPr marL="158750" indent="0">
              <a:buNone/>
            </a:pPr>
            <a:endParaRPr lang="en-CA" dirty="0"/>
          </a:p>
          <a:p>
            <a:pPr marL="158750" indent="0">
              <a:buNone/>
            </a:pPr>
            <a:r>
              <a:rPr lang="en-CA" dirty="0"/>
              <a:t>Bill was also not available in person but he wanted us to share these words.</a:t>
            </a:r>
          </a:p>
        </p:txBody>
      </p:sp>
    </p:spTree>
    <p:extLst>
      <p:ext uri="{BB962C8B-B14F-4D97-AF65-F5344CB8AC3E}">
        <p14:creationId xmlns:p14="http://schemas.microsoft.com/office/powerpoint/2010/main" val="532366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D102CFE2-8A3C-1C54-8BD2-DBFD403575A0}"/>
            </a:ext>
          </a:extLst>
        </p:cNvPr>
        <p:cNvGrpSpPr/>
        <p:nvPr/>
      </p:nvGrpSpPr>
      <p:grpSpPr>
        <a:xfrm>
          <a:off x="0" y="0"/>
          <a:ext cx="0" cy="0"/>
          <a:chOff x="0" y="0"/>
          <a:chExt cx="0" cy="0"/>
        </a:xfrm>
      </p:grpSpPr>
      <p:sp>
        <p:nvSpPr>
          <p:cNvPr id="207" name="Google Shape;207;p7:notes">
            <a:extLst>
              <a:ext uri="{FF2B5EF4-FFF2-40B4-BE49-F238E27FC236}">
                <a16:creationId xmlns:a16="http://schemas.microsoft.com/office/drawing/2014/main" id="{0F107234-4BFF-60CD-60C4-01324EB4411F}"/>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Dr John Molot really needs no introduction to most of you in attendance as he and his work are well known</a:t>
            </a:r>
          </a:p>
          <a:p>
            <a:pPr marL="0" indent="0">
              <a:buNone/>
            </a:pPr>
            <a:endParaRPr lang="en-US" dirty="0"/>
          </a:p>
          <a:p>
            <a:pPr marL="0" indent="0">
              <a:buNone/>
            </a:pPr>
            <a:r>
              <a:rPr lang="en-US" dirty="0"/>
              <a:t>He has worked with Denise over the entire last 16 years (and probably beyond) and he wanted this opportunity to share a few words about Denise as well</a:t>
            </a:r>
          </a:p>
          <a:p>
            <a:pPr marL="0" indent="0">
              <a:buNone/>
            </a:pPr>
            <a:br>
              <a:rPr lang="en-US" dirty="0"/>
            </a:br>
            <a:r>
              <a:rPr lang="en-US" dirty="0"/>
              <a:t>Over to you John</a:t>
            </a:r>
            <a:endParaRPr dirty="0"/>
          </a:p>
        </p:txBody>
      </p:sp>
      <p:sp>
        <p:nvSpPr>
          <p:cNvPr id="208" name="Google Shape;208;p7:notes">
            <a:extLst>
              <a:ext uri="{FF2B5EF4-FFF2-40B4-BE49-F238E27FC236}">
                <a16:creationId xmlns:a16="http://schemas.microsoft.com/office/drawing/2014/main" id="{E8944BB7-83AD-F8C1-CF8E-48C4CD05913C}"/>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4986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Dr Farah Tabassum, is a more recent family physician at the Environmental Health Clinic.  Her speciality area is ME/MCS.  </a:t>
            </a:r>
          </a:p>
          <a:p>
            <a:endParaRPr lang="en-CA" dirty="0"/>
          </a:p>
          <a:p>
            <a:r>
              <a:rPr lang="en-CA" dirty="0"/>
              <a:t>In addition to working closely with Denise over the  last few years, Farah has always said yes when CareNow Ontario needed information.  She also was the key author the ME/CFS section on our website along with Maureen MacQuarrie.</a:t>
            </a:r>
          </a:p>
          <a:p>
            <a:endParaRPr lang="en-CA" dirty="0"/>
          </a:p>
          <a:p>
            <a:r>
              <a:rPr lang="en-CA" dirty="0"/>
              <a:t>Most recently, Dr Farah Tabassum was the clinical lead on the CEP project for the development of the tools related to FM, ME/CFS, and POTs and along with John advocated for a tool re MCS.</a:t>
            </a:r>
          </a:p>
          <a:p>
            <a:endParaRPr lang="en-CA" dirty="0"/>
          </a:p>
          <a:p>
            <a:r>
              <a:rPr lang="en-CA" dirty="0"/>
              <a:t>Farah was also not available but she wanted us to share these remarks. </a:t>
            </a:r>
          </a:p>
        </p:txBody>
      </p:sp>
    </p:spTree>
    <p:extLst>
      <p:ext uri="{BB962C8B-B14F-4D97-AF65-F5344CB8AC3E}">
        <p14:creationId xmlns:p14="http://schemas.microsoft.com/office/powerpoint/2010/main" val="3385023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Izzat is an active member of MEAO and now CareNow Ontario</a:t>
            </a:r>
          </a:p>
          <a:p>
            <a:endParaRPr lang="en-CA" dirty="0"/>
          </a:p>
          <a:p>
            <a:r>
              <a:rPr lang="en-CA" dirty="0"/>
              <a:t>Denise and Izzat go back throughout all her years with MEAO and now CareNow Ontario. </a:t>
            </a:r>
          </a:p>
          <a:p>
            <a:endParaRPr lang="en-CA" dirty="0"/>
          </a:p>
          <a:p>
            <a:r>
              <a:rPr lang="en-CA" dirty="0"/>
              <a:t>In the earlier years, Izzat was on the Board of MEAO. And was a member of the Taskforce for Environmental Health with Denise as a person with lived experience.</a:t>
            </a:r>
          </a:p>
          <a:p>
            <a:endParaRPr lang="en-CA" dirty="0"/>
          </a:p>
          <a:p>
            <a:r>
              <a:rPr lang="en-CA" dirty="0"/>
              <a:t>Izzat was also not available but requested that we read her well wishes.</a:t>
            </a:r>
          </a:p>
        </p:txBody>
      </p:sp>
    </p:spTree>
    <p:extLst>
      <p:ext uri="{BB962C8B-B14F-4D97-AF65-F5344CB8AC3E}">
        <p14:creationId xmlns:p14="http://schemas.microsoft.com/office/powerpoint/2010/main" val="721452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4753BE19-65C8-7D8F-2261-A349079C77B1}"/>
            </a:ext>
          </a:extLst>
        </p:cNvPr>
        <p:cNvGrpSpPr/>
        <p:nvPr/>
      </p:nvGrpSpPr>
      <p:grpSpPr>
        <a:xfrm>
          <a:off x="0" y="0"/>
          <a:ext cx="0" cy="0"/>
          <a:chOff x="0" y="0"/>
          <a:chExt cx="0" cy="0"/>
        </a:xfrm>
      </p:grpSpPr>
      <p:sp>
        <p:nvSpPr>
          <p:cNvPr id="207" name="Google Shape;207;p7:notes">
            <a:extLst>
              <a:ext uri="{FF2B5EF4-FFF2-40B4-BE49-F238E27FC236}">
                <a16:creationId xmlns:a16="http://schemas.microsoft.com/office/drawing/2014/main" id="{034CF07B-A75E-3C22-3967-6DCADE3F7AA5}"/>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rPr>
              <a:t>Not sure when Erika first met Denise, but we do know that Erika did the research and epidemiological study to support the Business Case for Environmental Health and remains an active member of MEAO and CareNow Ontario over the years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rPr>
              <a:t>Erika is with us today and is pleased to say a few words.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kumimoji="0" lang="en-CA" sz="1100" b="0" i="0" u="none" strike="noStrike" kern="0" cap="none" spc="0" normalizeH="0" baseline="0" noProof="0" dirty="0">
                <a:ln>
                  <a:noFill/>
                </a:ln>
                <a:solidFill>
                  <a:srgbClr val="000000"/>
                </a:solidFill>
                <a:effectLst/>
                <a:uLnTx/>
                <a:uFillTx/>
                <a:latin typeface="Montserrat" pitchFamily="2" charset="77"/>
                <a:cs typeface="Arial"/>
                <a:sym typeface="Arial"/>
              </a:rPr>
              <a:t>Over to you Erika</a:t>
            </a:r>
          </a:p>
          <a:p>
            <a:pPr marL="0" indent="0">
              <a:buNone/>
            </a:pPr>
            <a:endParaRPr dirty="0"/>
          </a:p>
        </p:txBody>
      </p:sp>
      <p:sp>
        <p:nvSpPr>
          <p:cNvPr id="208" name="Google Shape;208;p7:notes">
            <a:extLst>
              <a:ext uri="{FF2B5EF4-FFF2-40B4-BE49-F238E27FC236}">
                <a16:creationId xmlns:a16="http://schemas.microsoft.com/office/drawing/2014/main" id="{701E12CC-D2AC-917F-6C08-E8401F226A3A}"/>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100121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Diane also wanted to attend – but has a family matter to take care of</a:t>
            </a:r>
          </a:p>
          <a:p>
            <a:r>
              <a:rPr lang="en-CA" dirty="0"/>
              <a:t>She also asked that we read a few words – </a:t>
            </a:r>
          </a:p>
          <a:p>
            <a:r>
              <a:rPr lang="en-CA" dirty="0"/>
              <a:t>even if she was here in person, someone would have to read it as  she said she would shed too many tears in gratitude for Denise</a:t>
            </a:r>
          </a:p>
          <a:p>
            <a:r>
              <a:rPr lang="en-CA" dirty="0"/>
              <a:t>Here are her words.</a:t>
            </a:r>
          </a:p>
        </p:txBody>
      </p:sp>
    </p:spTree>
    <p:extLst>
      <p:ext uri="{BB962C8B-B14F-4D97-AF65-F5344CB8AC3E}">
        <p14:creationId xmlns:p14="http://schemas.microsoft.com/office/powerpoint/2010/main" val="2897327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7523BFB6-8ADB-DEE5-B9F9-72EA20C96F15}"/>
            </a:ext>
          </a:extLst>
        </p:cNvPr>
        <p:cNvGrpSpPr/>
        <p:nvPr/>
      </p:nvGrpSpPr>
      <p:grpSpPr>
        <a:xfrm>
          <a:off x="0" y="0"/>
          <a:ext cx="0" cy="0"/>
          <a:chOff x="0" y="0"/>
          <a:chExt cx="0" cy="0"/>
        </a:xfrm>
      </p:grpSpPr>
      <p:sp>
        <p:nvSpPr>
          <p:cNvPr id="207" name="Google Shape;207;p7:notes">
            <a:extLst>
              <a:ext uri="{FF2B5EF4-FFF2-40B4-BE49-F238E27FC236}">
                <a16:creationId xmlns:a16="http://schemas.microsoft.com/office/drawing/2014/main" id="{EF0D822E-6664-5FEE-672C-FCD99B117B42}"/>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CA" dirty="0"/>
              <a:t>Keith</a:t>
            </a:r>
          </a:p>
          <a:p>
            <a:r>
              <a:rPr lang="en-CA" dirty="0"/>
              <a:t>Now is my turn to say a few words on a personal level and as a co director with Denise on both the boards of MEAO and CareNow Ontario.</a:t>
            </a:r>
          </a:p>
          <a:p>
            <a:endParaRPr lang="en-CA" dirty="0"/>
          </a:p>
          <a:p>
            <a:r>
              <a:rPr lang="en-CA" dirty="0"/>
              <a:t>KEITH – your remarks.</a:t>
            </a:r>
          </a:p>
          <a:p>
            <a:pPr marL="0" indent="0">
              <a:buNone/>
            </a:pPr>
            <a:endParaRPr dirty="0"/>
          </a:p>
        </p:txBody>
      </p:sp>
      <p:sp>
        <p:nvSpPr>
          <p:cNvPr id="208" name="Google Shape;208;p7:notes">
            <a:extLst>
              <a:ext uri="{FF2B5EF4-FFF2-40B4-BE49-F238E27FC236}">
                <a16:creationId xmlns:a16="http://schemas.microsoft.com/office/drawing/2014/main" id="{91FAA04E-740D-7668-E8DE-7D33B6C3C3CE}"/>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0376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So Denise</a:t>
            </a:r>
          </a:p>
          <a:p>
            <a:pPr marL="0" indent="0">
              <a:buNone/>
            </a:pPr>
            <a:r>
              <a:rPr lang="en-US" dirty="0"/>
              <a:t>I hope you hear these words of gratitude and appreciation from your friends and colleagues</a:t>
            </a:r>
          </a:p>
          <a:p>
            <a:pPr marL="0" indent="0">
              <a:buNone/>
            </a:pPr>
            <a:endParaRPr lang="en-US" dirty="0"/>
          </a:p>
          <a:p>
            <a:pPr marL="0" indent="0">
              <a:buNone/>
            </a:pPr>
            <a:r>
              <a:rPr lang="en-US" dirty="0"/>
              <a:t>At this time CareNow Ontario would also like to take the opportunity to express our gratitude </a:t>
            </a:r>
          </a:p>
          <a:p>
            <a:pPr marL="0" indent="0">
              <a:buNone/>
            </a:pPr>
            <a:br>
              <a:rPr lang="en-US" dirty="0"/>
            </a:br>
            <a:r>
              <a:rPr lang="en-US" dirty="0"/>
              <a:t>by presenting to you this small token of our appreciation so that it can sit on your desk and remind you how much we respect you – how much we are grateful to you and How much we will miss you.</a:t>
            </a:r>
          </a:p>
          <a:p>
            <a:pPr marL="0" indent="0">
              <a:buNone/>
            </a:pPr>
            <a:endParaRPr lang="en-US" dirty="0"/>
          </a:p>
          <a:p>
            <a:pPr marL="0" indent="0">
              <a:buNone/>
            </a:pPr>
            <a:r>
              <a:rPr lang="en-US" dirty="0"/>
              <a:t>The award reads “  Thank You Denise Magi for your years of service dedication and commitment to MEAO and CareNow Ontario 2018-2024</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Finally  - we are not saying good bye  - We respect your input and support and want you to stay engaged at the level that you are able.  With this in mind, the Board of Directors is </a:t>
            </a:r>
            <a:r>
              <a:rPr lang="en-US" dirty="0" err="1"/>
              <a:t>honouring</a:t>
            </a:r>
            <a:r>
              <a:rPr lang="en-US" dirty="0"/>
              <a:t> you with the title of </a:t>
            </a:r>
            <a:r>
              <a:rPr lang="en-US" dirty="0" err="1"/>
              <a:t>Honourary</a:t>
            </a:r>
            <a:r>
              <a:rPr lang="en-US" dirty="0"/>
              <a:t> Past President.  This is a role with out any pressure – no voting rights – just a seat at the table when you are able to participate.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look forward to your continued engagement, your wisdom and your guidance.</a:t>
            </a:r>
          </a:p>
          <a:p>
            <a:pPr marL="0" indent="0">
              <a:buNone/>
            </a:pPr>
            <a:endParaRPr lang="en-US" dirty="0"/>
          </a:p>
          <a:p>
            <a:pPr marL="0" indent="0">
              <a:buNone/>
            </a:pPr>
            <a:endParaRPr lang="en-US" dirty="0"/>
          </a:p>
          <a:p>
            <a:pPr marL="0" indent="0">
              <a:buNone/>
            </a:pPr>
            <a:r>
              <a:rPr lang="en-US" dirty="0"/>
              <a:t>Thank you again Denise and if you want to say a few words, the floor is </a:t>
            </a:r>
            <a:r>
              <a:rPr lang="en-US" dirty="0" err="1"/>
              <a:t>yo</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dirty="0"/>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4666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a:t>
            </a:r>
          </a:p>
          <a:p>
            <a:pPr marL="0" indent="0">
              <a:buNone/>
            </a:pPr>
            <a:endParaRPr lang="en-US" dirty="0"/>
          </a:p>
          <a:p>
            <a:pPr marL="0" indent="0">
              <a:buNone/>
            </a:pPr>
            <a:r>
              <a:rPr lang="en-US" dirty="0"/>
              <a:t>The first order of business is to approve the Agenda as presented.  It was sent out in advance with the Notice of Meeting.  </a:t>
            </a:r>
          </a:p>
          <a:p>
            <a:pPr marL="0" indent="0">
              <a:buNone/>
            </a:pPr>
            <a:endParaRPr lang="en-US" dirty="0"/>
          </a:p>
          <a:p>
            <a:pPr marL="0" indent="0">
              <a:buNone/>
            </a:pPr>
            <a:r>
              <a:rPr lang="en-US" dirty="0"/>
              <a:t>(do not read it – they got it in advance…)</a:t>
            </a:r>
          </a:p>
          <a:p>
            <a:pPr marL="0" indent="0">
              <a:buNone/>
            </a:pPr>
            <a:endParaRPr lang="en-US" dirty="0"/>
          </a:p>
          <a:p>
            <a:pPr marL="0" indent="0">
              <a:buNone/>
            </a:pPr>
            <a:r>
              <a:rPr lang="en-US" dirty="0"/>
              <a:t>Any questions</a:t>
            </a:r>
          </a:p>
          <a:p>
            <a:pPr marL="0" indent="0">
              <a:buNone/>
            </a:pPr>
            <a:endParaRPr lang="en-US" dirty="0"/>
          </a:p>
          <a:p>
            <a:pPr marL="0" indent="0">
              <a:buNone/>
            </a:pPr>
            <a:r>
              <a:rPr lang="en-US" dirty="0"/>
              <a:t>Seeing none, lets move to approve the agenda</a:t>
            </a:r>
            <a:endParaRPr dirty="0"/>
          </a:p>
        </p:txBody>
      </p:sp>
      <p:sp>
        <p:nvSpPr>
          <p:cNvPr id="104" name="Google Shape;10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24987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83BA7306-754E-F6DA-A27D-3814C260AC26}"/>
            </a:ext>
          </a:extLst>
        </p:cNvPr>
        <p:cNvGrpSpPr/>
        <p:nvPr/>
      </p:nvGrpSpPr>
      <p:grpSpPr>
        <a:xfrm>
          <a:off x="0" y="0"/>
          <a:ext cx="0" cy="0"/>
          <a:chOff x="0" y="0"/>
          <a:chExt cx="0" cy="0"/>
        </a:xfrm>
      </p:grpSpPr>
      <p:sp>
        <p:nvSpPr>
          <p:cNvPr id="207" name="Google Shape;207;p7:notes">
            <a:extLst>
              <a:ext uri="{FF2B5EF4-FFF2-40B4-BE49-F238E27FC236}">
                <a16:creationId xmlns:a16="http://schemas.microsoft.com/office/drawing/2014/main" id="{E45DA185-2474-B541-C273-587464F0165E}"/>
              </a:ext>
            </a:extLst>
          </p:cNvPr>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 </a:t>
            </a:r>
          </a:p>
          <a:p>
            <a:pPr marL="0" indent="0">
              <a:buNone/>
            </a:pPr>
            <a:r>
              <a:rPr lang="en-US" dirty="0"/>
              <a:t>Any other business?</a:t>
            </a:r>
          </a:p>
          <a:p>
            <a:pPr marL="0" indent="0">
              <a:buNone/>
            </a:pPr>
            <a:br>
              <a:rPr lang="en-US" dirty="0"/>
            </a:br>
            <a:r>
              <a:rPr lang="en-US" dirty="0"/>
              <a:t>Seeing now, lets move to adjourn.</a:t>
            </a:r>
            <a:endParaRPr dirty="0"/>
          </a:p>
        </p:txBody>
      </p:sp>
      <p:sp>
        <p:nvSpPr>
          <p:cNvPr id="208" name="Google Shape;208;p7:notes">
            <a:extLst>
              <a:ext uri="{FF2B5EF4-FFF2-40B4-BE49-F238E27FC236}">
                <a16:creationId xmlns:a16="http://schemas.microsoft.com/office/drawing/2014/main" id="{70E7604B-30CA-860A-9BD0-709ABA9C8402}"/>
              </a:ext>
            </a:extLst>
          </p:cNvPr>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0993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a:t>
            </a:r>
          </a:p>
          <a:p>
            <a:pPr marL="0" indent="0">
              <a:buNone/>
            </a:pPr>
            <a:r>
              <a:rPr lang="en-US" dirty="0"/>
              <a:t>Moved by Adrianna to adjourn.</a:t>
            </a:r>
          </a:p>
          <a:p>
            <a:pPr marL="0" indent="0">
              <a:buNone/>
            </a:pPr>
            <a:r>
              <a:rPr lang="en-US" dirty="0"/>
              <a:t>Seconded by Laurie Menard.</a:t>
            </a:r>
          </a:p>
          <a:p>
            <a:pPr marL="0" indent="0">
              <a:buNone/>
            </a:pPr>
            <a:endParaRPr lang="en-US" dirty="0"/>
          </a:p>
          <a:p>
            <a:pPr marL="0" indent="0">
              <a:buNone/>
            </a:pPr>
            <a:r>
              <a:rPr lang="en-US" dirty="0"/>
              <a:t>Meeting is adjourned.</a:t>
            </a:r>
            <a:endParaRPr dirty="0"/>
          </a:p>
        </p:txBody>
      </p:sp>
      <p:sp>
        <p:nvSpPr>
          <p:cNvPr id="250" name="Google Shape;250;p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Keith presents the motion to approve the agenda.</a:t>
            </a:r>
          </a:p>
          <a:p>
            <a:endParaRPr lang="en-US" dirty="0"/>
          </a:p>
          <a:p>
            <a:r>
              <a:rPr lang="en-US" dirty="0"/>
              <a:t>I’ll call on Adrianna to conduct the vote.</a:t>
            </a:r>
          </a:p>
          <a:p>
            <a:endParaRPr lang="en-US" dirty="0"/>
          </a:p>
          <a:p>
            <a:pPr marL="158750" indent="0">
              <a:buNone/>
            </a:pPr>
            <a:endParaRPr lang="en-CA" dirty="0"/>
          </a:p>
        </p:txBody>
      </p:sp>
      <p:sp>
        <p:nvSpPr>
          <p:cNvPr id="4" name="Slide Number Placeholder 3"/>
          <p:cNvSpPr>
            <a:spLocks noGrp="1"/>
          </p:cNvSpPr>
          <p:nvPr>
            <p:ph type="sldNum" sz="quarter" idx="5"/>
          </p:nvPr>
        </p:nvSpPr>
        <p:spPr/>
        <p:txBody>
          <a:bodyPr lIns="93177" tIns="46589" rIns="93177" bIns="46589"/>
          <a:lstStyle/>
          <a:p>
            <a:fld id="{006C3E9F-06B3-4174-A673-13361B5A30F3}" type="slidenum">
              <a:rPr lang="en-CA" smtClean="0"/>
              <a:t>8</a:t>
            </a:fld>
            <a:endParaRPr lang="en-CA" dirty="0"/>
          </a:p>
        </p:txBody>
      </p:sp>
    </p:spTree>
    <p:extLst>
      <p:ext uri="{BB962C8B-B14F-4D97-AF65-F5344CB8AC3E}">
        <p14:creationId xmlns:p14="http://schemas.microsoft.com/office/powerpoint/2010/main" val="82344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Keith:  We’ll now call on Rohini Peris, President and CEO of Environmental Health Association of Quebec (ASEQ/EHAQ) who will speak about “Advancing Accessibiltiy and Human Rights for people living with MCS across Canada”. </a:t>
            </a:r>
          </a:p>
          <a:p>
            <a:pPr marL="0" indent="0">
              <a:buNone/>
            </a:pPr>
            <a:endParaRPr lang="en-US" dirty="0"/>
          </a:p>
          <a:p>
            <a:pPr marL="0" indent="0">
              <a:buNone/>
            </a:pPr>
            <a:r>
              <a:rPr lang="en-US" dirty="0"/>
              <a:t>ASEQ/EHAQ just received an award from a leading national disabilities group  - the Butterfly Effect Prize of Prix Papillon for the work of the Empowering Community and Removal of Barriers (</a:t>
            </a:r>
            <a:r>
              <a:rPr lang="en-US" dirty="0" err="1"/>
              <a:t>ECRoB</a:t>
            </a:r>
            <a:r>
              <a:rPr lang="en-US" dirty="0"/>
              <a:t>) project.   Congratulations to Rohini and her team.</a:t>
            </a:r>
          </a:p>
          <a:p>
            <a:pPr marL="0" indent="0">
              <a:buNone/>
            </a:pPr>
            <a:endParaRPr lang="en-US" dirty="0"/>
          </a:p>
          <a:p>
            <a:pPr marL="0" indent="0">
              <a:buNone/>
            </a:pPr>
            <a:r>
              <a:rPr lang="en-US" dirty="0"/>
              <a:t>Over to Rohini</a:t>
            </a:r>
          </a:p>
          <a:p>
            <a:pPr marL="0" indent="0">
              <a:buNone/>
            </a:pPr>
            <a:endParaRPr lang="en-US" dirty="0"/>
          </a:p>
          <a:p>
            <a:pPr marL="0" indent="0">
              <a:buNone/>
            </a:pPr>
            <a:r>
              <a:rPr lang="en-US" dirty="0"/>
              <a:t>KEITH – Rohini will send me slides in the morning and I will insert.</a:t>
            </a:r>
          </a:p>
        </p:txBody>
      </p:sp>
      <p:sp>
        <p:nvSpPr>
          <p:cNvPr id="208" name="Google Shape;208;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8127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1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7"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7057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99897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12823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21706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endParaRPr lang="en-US" dirty="0"/>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3315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1" y="7612380"/>
            <a:ext cx="15170468"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solidFill>
            <a:schemeClr val="bg2">
              <a:lumMod val="90000"/>
            </a:schemeClr>
          </a:solidFill>
        </p:spPr>
        <p:txBody>
          <a:bodyPr lIns="457200" tIns="45720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6"/>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0864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24730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18453"/>
            <a:ext cx="3943350" cy="86398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18453"/>
            <a:ext cx="11601450" cy="863984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510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3450194"/>
            <a:ext cx="15087600" cy="1578809"/>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669127" y="5490198"/>
            <a:ext cx="15087600" cy="662214"/>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2"/>
          <a:srcRect l="12163" t="2290" r="11691" b="16541"/>
          <a:stretch/>
        </p:blipFill>
        <p:spPr>
          <a:xfrm>
            <a:off x="1645920" y="1024576"/>
            <a:ext cx="2658666" cy="2013161"/>
          </a:xfrm>
          <a:prstGeom prst="rect">
            <a:avLst/>
          </a:prstGeom>
        </p:spPr>
      </p:pic>
      <p:sp>
        <p:nvSpPr>
          <p:cNvPr id="14" name="TextBox 13">
            <a:extLst>
              <a:ext uri="{FF2B5EF4-FFF2-40B4-BE49-F238E27FC236}">
                <a16:creationId xmlns:a16="http://schemas.microsoft.com/office/drawing/2014/main" id="{EA71DA85-4FD1-461C-BA01-D1B18FAA881E}"/>
              </a:ext>
            </a:extLst>
          </p:cNvPr>
          <p:cNvSpPr txBox="1"/>
          <p:nvPr userDrawn="1"/>
        </p:nvSpPr>
        <p:spPr>
          <a:xfrm>
            <a:off x="1469276" y="9667175"/>
            <a:ext cx="15349449" cy="507831"/>
          </a:xfrm>
          <a:prstGeom prst="rect">
            <a:avLst/>
          </a:prstGeom>
          <a:noFill/>
        </p:spPr>
        <p:txBody>
          <a:bodyPr wrap="square" rtlCol="0">
            <a:sp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CA" sz="2100" dirty="0" err="1">
                <a:solidFill>
                  <a:schemeClr val="bg1"/>
                </a:solidFill>
              </a:rPr>
              <a:t>aseq-ehaq.ca</a:t>
            </a:r>
            <a:r>
              <a:rPr lang="en-CA" sz="2100" dirty="0">
                <a:solidFill>
                  <a:schemeClr val="bg1"/>
                </a:solidFill>
              </a:rPr>
              <a:t>		 </a:t>
            </a:r>
            <a:r>
              <a:rPr lang="en-CA" sz="2100" dirty="0" err="1">
                <a:solidFill>
                  <a:schemeClr val="bg1"/>
                </a:solidFill>
              </a:rPr>
              <a:t>ecoasisquebec.ca</a:t>
            </a:r>
            <a:r>
              <a:rPr lang="en-CA" sz="2100" dirty="0">
                <a:solidFill>
                  <a:schemeClr val="bg1"/>
                </a:solidFill>
              </a:rPr>
              <a:t>		  </a:t>
            </a:r>
            <a:r>
              <a:rPr lang="en-CA" sz="2700" b="0" i="0" kern="1200" dirty="0" err="1">
                <a:solidFill>
                  <a:schemeClr val="bg1"/>
                </a:solidFill>
                <a:effectLst/>
                <a:latin typeface="+mn-lt"/>
                <a:ea typeface="+mn-ea"/>
                <a:cs typeface="+mn-cs"/>
              </a:rPr>
              <a:t>EcoLivingGuide.ca</a:t>
            </a:r>
            <a:r>
              <a:rPr lang="en-CA" sz="2100" dirty="0">
                <a:solidFill>
                  <a:schemeClr val="bg1"/>
                </a:solidFill>
              </a:rPr>
              <a:t>		 </a:t>
            </a:r>
            <a:r>
              <a:rPr lang="en-CA" sz="2100" dirty="0" err="1">
                <a:solidFill>
                  <a:schemeClr val="bg1"/>
                </a:solidFill>
              </a:rPr>
              <a:t>EnvironmentalSensitivities.com</a:t>
            </a:r>
            <a:endParaRPr lang="en-CA" sz="2100" dirty="0">
              <a:solidFill>
                <a:schemeClr val="bg1"/>
              </a:solidFill>
            </a:endParaRPr>
          </a:p>
        </p:txBody>
      </p:sp>
      <p:sp>
        <p:nvSpPr>
          <p:cNvPr id="13" name="Rectangle 12">
            <a:extLst>
              <a:ext uri="{FF2B5EF4-FFF2-40B4-BE49-F238E27FC236}">
                <a16:creationId xmlns:a16="http://schemas.microsoft.com/office/drawing/2014/main" id="{CD9904C8-1559-49D2-9F97-E25746681DB7}"/>
              </a:ext>
            </a:extLst>
          </p:cNvPr>
          <p:cNvSpPr/>
          <p:nvPr userDrawn="1"/>
        </p:nvSpPr>
        <p:spPr>
          <a:xfrm>
            <a:off x="1583922" y="8759075"/>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5" name="Rectangle 14">
            <a:extLst>
              <a:ext uri="{FF2B5EF4-FFF2-40B4-BE49-F238E27FC236}">
                <a16:creationId xmlns:a16="http://schemas.microsoft.com/office/drawing/2014/main" id="{47854455-38C3-466D-9EC4-203E7A390356}"/>
              </a:ext>
            </a:extLst>
          </p:cNvPr>
          <p:cNvSpPr/>
          <p:nvPr userDrawn="1"/>
        </p:nvSpPr>
        <p:spPr>
          <a:xfrm>
            <a:off x="10990493" y="8759073"/>
            <a:ext cx="5713586" cy="415498"/>
          </a:xfrm>
          <a:prstGeom prst="rect">
            <a:avLst/>
          </a:prstGeom>
        </p:spPr>
        <p:txBody>
          <a:bodyPr wrap="square">
            <a:spAutoFit/>
          </a:bodyPr>
          <a:lstStyle/>
          <a:p>
            <a:pPr algn="r"/>
            <a:r>
              <a:rPr lang="en-CA" sz="2100" b="0" i="0" kern="1200" dirty="0">
                <a:solidFill>
                  <a:schemeClr val="accent2"/>
                </a:solidFill>
                <a:effectLst/>
                <a:latin typeface="+mn-lt"/>
                <a:ea typeface="+mn-ea"/>
                <a:cs typeface="+mn-cs"/>
              </a:rPr>
              <a:t>Tel : 514.332.4320  Fax : 450.227.4143 </a:t>
            </a:r>
            <a:endParaRPr lang="en-CA" sz="2100" dirty="0">
              <a:solidFill>
                <a:schemeClr val="accent2"/>
              </a:solidFill>
            </a:endParaRPr>
          </a:p>
        </p:txBody>
      </p:sp>
      <p:sp>
        <p:nvSpPr>
          <p:cNvPr id="16" name="Rectangle 15">
            <a:extLst>
              <a:ext uri="{FF2B5EF4-FFF2-40B4-BE49-F238E27FC236}">
                <a16:creationId xmlns:a16="http://schemas.microsoft.com/office/drawing/2014/main" id="{68E1D8D5-1744-4788-A308-5EC0CDFF7B74}"/>
              </a:ext>
            </a:extLst>
          </p:cNvPr>
          <p:cNvSpPr/>
          <p:nvPr userDrawn="1"/>
        </p:nvSpPr>
        <p:spPr>
          <a:xfrm>
            <a:off x="1597841" y="8113240"/>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Tree>
    <p:extLst>
      <p:ext uri="{BB962C8B-B14F-4D97-AF65-F5344CB8AC3E}">
        <p14:creationId xmlns:p14="http://schemas.microsoft.com/office/powerpoint/2010/main" val="28019712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1" name="Google Shape;11;p3"/>
          <p:cNvSpPr txBox="1">
            <a:spLocks noGrp="1"/>
          </p:cNvSpPr>
          <p:nvPr>
            <p:ph type="body" idx="1" hasCustomPrompt="1"/>
          </p:nvPr>
        </p:nvSpPr>
        <p:spPr>
          <a:xfrm>
            <a:off x="1507350" y="4731850"/>
            <a:ext cx="8229600" cy="4526100"/>
          </a:xfrm>
          <a:prstGeom prst="rect">
            <a:avLst/>
          </a:prstGeom>
          <a:noFill/>
          <a:ln>
            <a:noFill/>
          </a:ln>
        </p:spPr>
        <p:txBody>
          <a:bodyPr spcFirstLastPara="1" wrap="square" lIns="91425" tIns="45700" rIns="91425" bIns="45700" anchor="t" anchorCtr="0">
            <a:normAutofit/>
          </a:bodyPr>
          <a:lstStyle>
            <a:lvl1pPr marL="457200" lvl="0" indent="-444500" algn="l" rtl="0">
              <a:spcBef>
                <a:spcPts val="360"/>
              </a:spcBef>
              <a:spcAft>
                <a:spcPts val="0"/>
              </a:spcAft>
              <a:buClr>
                <a:schemeClr val="dk1"/>
              </a:buClr>
              <a:buSzPts val="3400"/>
              <a:buFont typeface="Assistant"/>
              <a:buChar char="●"/>
              <a:defRPr sz="3400" b="0" i="0">
                <a:latin typeface="Montserrat" pitchFamily="2" charset="77"/>
                <a:ea typeface="Montserrat" pitchFamily="2" charset="77"/>
                <a:cs typeface="Assistant"/>
                <a:sym typeface="Assistant"/>
              </a:defRPr>
            </a:lvl1pPr>
            <a:lvl2pPr marL="914400" lvl="1"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2pPr>
            <a:lvl3pPr marL="1371600" lvl="2"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3pPr>
            <a:lvl4pPr marL="1828800" lvl="3"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4pPr>
            <a:lvl5pPr marL="2286000" lvl="4"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5pPr>
            <a:lvl6pPr marL="2743200" lvl="5"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6pPr>
            <a:lvl7pPr marL="3200400" lvl="6"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7pPr>
            <a:lvl8pPr marL="3657600" lvl="7"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8pPr>
            <a:lvl9pPr marL="4114800" lvl="8" indent="-444500" algn="l" rtl="0">
              <a:spcBef>
                <a:spcPts val="360"/>
              </a:spcBef>
              <a:spcAft>
                <a:spcPts val="0"/>
              </a:spcAft>
              <a:buClr>
                <a:schemeClr val="dk1"/>
              </a:buClr>
              <a:buSzPts val="3400"/>
              <a:buFont typeface="Assistant"/>
              <a:buChar char="■"/>
              <a:defRPr sz="3400">
                <a:latin typeface="Assistant"/>
                <a:ea typeface="Assistant"/>
                <a:cs typeface="Assistant"/>
                <a:sym typeface="Assistant"/>
              </a:defRPr>
            </a:lvl9pPr>
          </a:lstStyle>
          <a:p>
            <a:r>
              <a:rPr lang="en-CA" dirty="0" err="1"/>
              <a:t>mmmm</a:t>
            </a:r>
            <a:endParaRPr dirty="0"/>
          </a:p>
        </p:txBody>
      </p:sp>
      <p:sp>
        <p:nvSpPr>
          <p:cNvPr id="12" name="Google Shape;12;p3"/>
          <p:cNvSpPr txBox="1">
            <a:spLocks noGrp="1"/>
          </p:cNvSpPr>
          <p:nvPr>
            <p:ph type="title"/>
          </p:nvPr>
        </p:nvSpPr>
        <p:spPr>
          <a:xfrm>
            <a:off x="1152300" y="649600"/>
            <a:ext cx="14335800" cy="3389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12300"/>
              <a:buFont typeface="Tenor Sans"/>
              <a:buNone/>
              <a:defRPr sz="12300" b="1" i="0">
                <a:solidFill>
                  <a:schemeClr val="dk2"/>
                </a:solidFill>
                <a:latin typeface="Montserrat Black" pitchFamily="2" charset="77"/>
                <a:ea typeface="Montserrat Black" pitchFamily="2" charset="77"/>
                <a:cs typeface="Montserrat Black" pitchFamily="2" charset="77"/>
                <a:sym typeface="Teno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3" name="Rectangle 2">
            <a:extLst>
              <a:ext uri="{FF2B5EF4-FFF2-40B4-BE49-F238E27FC236}">
                <a16:creationId xmlns:a16="http://schemas.microsoft.com/office/drawing/2014/main" id="{9F8F0694-0C0E-9793-003E-9A5CD1F41EE3}"/>
              </a:ext>
            </a:extLst>
          </p:cNvPr>
          <p:cNvSpPr/>
          <p:nvPr userDrawn="1"/>
        </p:nvSpPr>
        <p:spPr>
          <a:xfrm>
            <a:off x="7925" y="9258299"/>
            <a:ext cx="5760000" cy="1028255"/>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AEBFC3B-1C7D-F7F4-2BB5-D7332FF6392D}"/>
              </a:ext>
            </a:extLst>
          </p:cNvPr>
          <p:cNvSpPr/>
          <p:nvPr userDrawn="1"/>
        </p:nvSpPr>
        <p:spPr>
          <a:xfrm>
            <a:off x="5775850" y="9256954"/>
            <a:ext cx="5760000" cy="1029600"/>
          </a:xfrm>
          <a:prstGeom prst="rect">
            <a:avLst/>
          </a:prstGeom>
          <a:solidFill>
            <a:srgbClr val="8D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949EADE-6EFC-B804-1295-90CF24DE20AB}"/>
              </a:ext>
            </a:extLst>
          </p:cNvPr>
          <p:cNvSpPr/>
          <p:nvPr userDrawn="1"/>
        </p:nvSpPr>
        <p:spPr>
          <a:xfrm>
            <a:off x="11543774" y="9256954"/>
            <a:ext cx="6744225" cy="1029600"/>
          </a:xfrm>
          <a:prstGeom prst="rect">
            <a:avLst/>
          </a:prstGeom>
          <a:solidFill>
            <a:srgbClr val="6FB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028700"/>
            <a:ext cx="12579531" cy="1329690"/>
          </a:xfrm>
        </p:spPr>
        <p:txBody>
          <a:bodyPr>
            <a:normAutofit/>
          </a:bodyPr>
          <a:lstStyle>
            <a:lvl1pPr>
              <a:defRPr sz="81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200"/>
            </a:lvl1pPr>
            <a:lvl2pPr>
              <a:defRPr sz="3600"/>
            </a:lvl2pPr>
            <a:lvl3pPr>
              <a:defRPr sz="2700"/>
            </a:lvl3pPr>
            <a:lvl4pPr>
              <a:defRPr sz="2700"/>
            </a:lvl4pPr>
            <a:lvl5pPr>
              <a:defRPr sz="2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24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5044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4426202"/>
            <a:ext cx="15087600" cy="1496616"/>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2"/>
          <a:srcRect l="12163" t="2290" r="11691" b="16541"/>
          <a:stretch/>
        </p:blipFill>
        <p:spPr>
          <a:xfrm>
            <a:off x="1645920" y="1024576"/>
            <a:ext cx="2658666" cy="2013161"/>
          </a:xfrm>
          <a:prstGeom prst="rect">
            <a:avLst/>
          </a:prstGeom>
        </p:spPr>
      </p:pic>
      <p:sp>
        <p:nvSpPr>
          <p:cNvPr id="16" name="Rectangle 15">
            <a:extLst>
              <a:ext uri="{FF2B5EF4-FFF2-40B4-BE49-F238E27FC236}">
                <a16:creationId xmlns:a16="http://schemas.microsoft.com/office/drawing/2014/main" id="{809E94A5-C314-4A06-B224-AE3020D8ACAB}"/>
              </a:ext>
            </a:extLst>
          </p:cNvPr>
          <p:cNvSpPr/>
          <p:nvPr userDrawn="1"/>
        </p:nvSpPr>
        <p:spPr>
          <a:xfrm>
            <a:off x="1583922" y="8800640"/>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7" name="Rectangle 16">
            <a:extLst>
              <a:ext uri="{FF2B5EF4-FFF2-40B4-BE49-F238E27FC236}">
                <a16:creationId xmlns:a16="http://schemas.microsoft.com/office/drawing/2014/main" id="{44B68F77-F257-4C66-A66A-B120C749DB54}"/>
              </a:ext>
            </a:extLst>
          </p:cNvPr>
          <p:cNvSpPr/>
          <p:nvPr userDrawn="1"/>
        </p:nvSpPr>
        <p:spPr>
          <a:xfrm>
            <a:off x="11167487" y="8815274"/>
            <a:ext cx="5713586" cy="507831"/>
          </a:xfrm>
          <a:prstGeom prst="rect">
            <a:avLst/>
          </a:prstGeom>
        </p:spPr>
        <p:txBody>
          <a:bodyPr wrap="square">
            <a:spAutoFit/>
          </a:bodyPr>
          <a:lstStyle/>
          <a:p>
            <a:r>
              <a:rPr lang="en-CA" sz="2700" b="0" i="0" kern="1200" dirty="0">
                <a:solidFill>
                  <a:schemeClr val="accent2"/>
                </a:solidFill>
                <a:effectLst/>
                <a:latin typeface="+mn-lt"/>
                <a:ea typeface="+mn-ea"/>
                <a:cs typeface="+mn-cs"/>
              </a:rPr>
              <a:t>Tel : 514.332.4320  Fax : 450.227.4143 </a:t>
            </a:r>
            <a:endParaRPr lang="en-CA" sz="2100" dirty="0">
              <a:solidFill>
                <a:schemeClr val="accent2"/>
              </a:solidFill>
            </a:endParaRPr>
          </a:p>
        </p:txBody>
      </p:sp>
      <p:sp>
        <p:nvSpPr>
          <p:cNvPr id="13" name="Rectangle 12">
            <a:extLst>
              <a:ext uri="{FF2B5EF4-FFF2-40B4-BE49-F238E27FC236}">
                <a16:creationId xmlns:a16="http://schemas.microsoft.com/office/drawing/2014/main" id="{3A42D792-3A68-4A3F-9A31-C380774BCDF4}"/>
              </a:ext>
            </a:extLst>
          </p:cNvPr>
          <p:cNvSpPr/>
          <p:nvPr userDrawn="1"/>
        </p:nvSpPr>
        <p:spPr>
          <a:xfrm>
            <a:off x="1597841" y="8154805"/>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
        <p:nvSpPr>
          <p:cNvPr id="15" name="TextBox 14">
            <a:extLst>
              <a:ext uri="{FF2B5EF4-FFF2-40B4-BE49-F238E27FC236}">
                <a16:creationId xmlns:a16="http://schemas.microsoft.com/office/drawing/2014/main" id="{D215A034-EFCF-A24F-AFAF-7103D51B4411}"/>
              </a:ext>
            </a:extLst>
          </p:cNvPr>
          <p:cNvSpPr txBox="1"/>
          <p:nvPr userDrawn="1"/>
        </p:nvSpPr>
        <p:spPr>
          <a:xfrm>
            <a:off x="1469276" y="9667175"/>
            <a:ext cx="15349449" cy="507831"/>
          </a:xfrm>
          <a:prstGeom prst="rect">
            <a:avLst/>
          </a:prstGeom>
          <a:noFill/>
        </p:spPr>
        <p:txBody>
          <a:bodyPr wrap="square" rtlCol="0">
            <a:spAutoFit/>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CA" sz="2100" dirty="0" err="1">
                <a:solidFill>
                  <a:schemeClr val="bg1"/>
                </a:solidFill>
              </a:rPr>
              <a:t>aseq-ehaq.ca</a:t>
            </a:r>
            <a:r>
              <a:rPr lang="en-CA" sz="2100" dirty="0">
                <a:solidFill>
                  <a:schemeClr val="bg1"/>
                </a:solidFill>
              </a:rPr>
              <a:t>		 </a:t>
            </a:r>
            <a:r>
              <a:rPr lang="en-CA" sz="2100" dirty="0" err="1">
                <a:solidFill>
                  <a:schemeClr val="bg1"/>
                </a:solidFill>
              </a:rPr>
              <a:t>ecoasisquebec.ca</a:t>
            </a:r>
            <a:r>
              <a:rPr lang="en-CA" sz="2100" dirty="0">
                <a:solidFill>
                  <a:schemeClr val="bg1"/>
                </a:solidFill>
              </a:rPr>
              <a:t>		  </a:t>
            </a:r>
            <a:r>
              <a:rPr lang="en-CA" sz="2700" b="0" i="0" kern="1200" dirty="0" err="1">
                <a:solidFill>
                  <a:schemeClr val="bg1"/>
                </a:solidFill>
                <a:effectLst/>
                <a:latin typeface="+mn-lt"/>
                <a:ea typeface="+mn-ea"/>
                <a:cs typeface="+mn-cs"/>
              </a:rPr>
              <a:t>EcoLivingGuide.ca</a:t>
            </a:r>
            <a:r>
              <a:rPr lang="en-CA" sz="2100" dirty="0">
                <a:solidFill>
                  <a:schemeClr val="bg1"/>
                </a:solidFill>
              </a:rPr>
              <a:t>		 </a:t>
            </a:r>
            <a:r>
              <a:rPr lang="en-CA" sz="2100" dirty="0" err="1">
                <a:solidFill>
                  <a:schemeClr val="bg1"/>
                </a:solidFill>
              </a:rPr>
              <a:t>EnvironmentalSensitivities.com</a:t>
            </a:r>
            <a:endParaRPr lang="en-CA" sz="2100" dirty="0">
              <a:solidFill>
                <a:schemeClr val="bg1"/>
              </a:solidFill>
            </a:endParaRPr>
          </a:p>
        </p:txBody>
      </p:sp>
    </p:spTree>
    <p:extLst>
      <p:ext uri="{BB962C8B-B14F-4D97-AF65-F5344CB8AC3E}">
        <p14:creationId xmlns:p14="http://schemas.microsoft.com/office/powerpoint/2010/main" val="355954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26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7"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970656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75753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02049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03440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endParaRPr lang="en-US" dirty="0"/>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20395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1" y="7612380"/>
            <a:ext cx="15170468"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solidFill>
            <a:schemeClr val="bg2">
              <a:lumMod val="90000"/>
            </a:schemeClr>
          </a:solidFill>
        </p:spPr>
        <p:txBody>
          <a:bodyPr lIns="457200" tIns="45720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6"/>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0816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9551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4"/>
          <p:cNvSpPr txBox="1">
            <a:spLocks noGrp="1"/>
          </p:cNvSpPr>
          <p:nvPr>
            <p:ph type="body" idx="1"/>
          </p:nvPr>
        </p:nvSpPr>
        <p:spPr>
          <a:xfrm>
            <a:off x="1296800" y="2430925"/>
            <a:ext cx="8229600" cy="4526100"/>
          </a:xfrm>
          <a:prstGeom prst="rect">
            <a:avLst/>
          </a:prstGeom>
          <a:noFill/>
          <a:ln>
            <a:noFill/>
          </a:ln>
        </p:spPr>
        <p:txBody>
          <a:bodyPr spcFirstLastPara="1" wrap="square" lIns="91425" tIns="45700" rIns="91425" bIns="45700" anchor="t" anchorCtr="0">
            <a:normAutofit/>
          </a:bodyPr>
          <a:lstStyle>
            <a:lvl1pPr marL="457200" lvl="0" indent="-374650" algn="l">
              <a:spcBef>
                <a:spcPts val="360"/>
              </a:spcBef>
              <a:spcAft>
                <a:spcPts val="0"/>
              </a:spcAft>
              <a:buClr>
                <a:schemeClr val="dk1"/>
              </a:buClr>
              <a:buSzPts val="2300"/>
              <a:buFont typeface="Assistant"/>
              <a:buChar char="●"/>
              <a:defRPr sz="2300" b="0" i="0">
                <a:latin typeface="Montserrat" pitchFamily="2" charset="77"/>
                <a:ea typeface="Montserrat" pitchFamily="2" charset="77"/>
                <a:cs typeface="Assistant"/>
                <a:sym typeface="Assistant"/>
              </a:defRPr>
            </a:lvl1pPr>
            <a:lvl2pPr marL="914400" lvl="1"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dirty="0"/>
          </a:p>
        </p:txBody>
      </p:sp>
      <p:sp>
        <p:nvSpPr>
          <p:cNvPr id="16" name="Google Shape;16;p4"/>
          <p:cNvSpPr txBox="1">
            <a:spLocks noGrp="1"/>
          </p:cNvSpPr>
          <p:nvPr>
            <p:ph type="title"/>
          </p:nvPr>
        </p:nvSpPr>
        <p:spPr>
          <a:xfrm>
            <a:off x="1059175" y="757750"/>
            <a:ext cx="13823400" cy="13620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7500"/>
              <a:buFont typeface="Tenor Sans"/>
              <a:buNone/>
              <a:defRPr sz="7500" b="1" i="0">
                <a:solidFill>
                  <a:schemeClr val="dk2"/>
                </a:solidFill>
                <a:latin typeface="Montserrat Black" pitchFamily="2" charset="77"/>
                <a:ea typeface="Montserrat Black" pitchFamily="2" charset="77"/>
                <a:cs typeface="Montserrat Black" pitchFamily="2" charset="77"/>
                <a:sym typeface="Tenor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 name="Rectangle 1">
            <a:extLst>
              <a:ext uri="{FF2B5EF4-FFF2-40B4-BE49-F238E27FC236}">
                <a16:creationId xmlns:a16="http://schemas.microsoft.com/office/drawing/2014/main" id="{B3B96A86-B516-D419-AFF7-4F30E1C9C3F4}"/>
              </a:ext>
            </a:extLst>
          </p:cNvPr>
          <p:cNvSpPr/>
          <p:nvPr userDrawn="1"/>
        </p:nvSpPr>
        <p:spPr>
          <a:xfrm>
            <a:off x="7925" y="9258299"/>
            <a:ext cx="5760000" cy="1028255"/>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FD6D2DA-D8C6-F060-1E48-CB1C6F43EC70}"/>
              </a:ext>
            </a:extLst>
          </p:cNvPr>
          <p:cNvSpPr/>
          <p:nvPr userDrawn="1"/>
        </p:nvSpPr>
        <p:spPr>
          <a:xfrm>
            <a:off x="5775850" y="9256954"/>
            <a:ext cx="5760000" cy="1029600"/>
          </a:xfrm>
          <a:prstGeom prst="rect">
            <a:avLst/>
          </a:prstGeom>
          <a:solidFill>
            <a:srgbClr val="8D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48F5C09-25A6-2739-F562-1E28FA54C108}"/>
              </a:ext>
            </a:extLst>
          </p:cNvPr>
          <p:cNvSpPr/>
          <p:nvPr userDrawn="1"/>
        </p:nvSpPr>
        <p:spPr>
          <a:xfrm>
            <a:off x="11543774" y="9256954"/>
            <a:ext cx="6744225" cy="1029600"/>
          </a:xfrm>
          <a:prstGeom prst="rect">
            <a:avLst/>
          </a:prstGeom>
          <a:solidFill>
            <a:srgbClr val="6FB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18453"/>
            <a:ext cx="3943350" cy="86398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18453"/>
            <a:ext cx="11601450" cy="863984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93067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4426202"/>
            <a:ext cx="15087600" cy="1496616"/>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2"/>
          <a:srcRect l="12163" t="2290" r="11691" b="16541"/>
          <a:stretch/>
        </p:blipFill>
        <p:spPr>
          <a:xfrm>
            <a:off x="1645920" y="1024576"/>
            <a:ext cx="2658666" cy="2013161"/>
          </a:xfrm>
          <a:prstGeom prst="rect">
            <a:avLst/>
          </a:prstGeom>
        </p:spPr>
      </p:pic>
      <p:sp>
        <p:nvSpPr>
          <p:cNvPr id="14" name="TextBox 13">
            <a:extLst>
              <a:ext uri="{FF2B5EF4-FFF2-40B4-BE49-F238E27FC236}">
                <a16:creationId xmlns:a16="http://schemas.microsoft.com/office/drawing/2014/main" id="{EA71DA85-4FD1-461C-BA01-D1B18FAA881E}"/>
              </a:ext>
            </a:extLst>
          </p:cNvPr>
          <p:cNvSpPr txBox="1"/>
          <p:nvPr userDrawn="1"/>
        </p:nvSpPr>
        <p:spPr>
          <a:xfrm>
            <a:off x="1583922" y="9600269"/>
            <a:ext cx="15149598" cy="415498"/>
          </a:xfrm>
          <a:prstGeom prst="rect">
            <a:avLst/>
          </a:prstGeom>
          <a:noFill/>
        </p:spPr>
        <p:txBody>
          <a:bodyPr wrap="square" rtlCol="0">
            <a:spAutoFit/>
          </a:bodyPr>
          <a:lstStyle/>
          <a:p>
            <a:r>
              <a:rPr lang="en-CA" sz="2100" dirty="0">
                <a:solidFill>
                  <a:schemeClr val="bg1"/>
                </a:solidFill>
              </a:rPr>
              <a:t>aseq-ehaq.ca 				       </a:t>
            </a:r>
            <a:r>
              <a:rPr lang="en-CA" sz="2100" dirty="0" err="1">
                <a:solidFill>
                  <a:schemeClr val="bg1"/>
                </a:solidFill>
              </a:rPr>
              <a:t>EnvironmentalSensitivities.com</a:t>
            </a:r>
            <a:r>
              <a:rPr lang="en-CA" sz="2100" dirty="0">
                <a:solidFill>
                  <a:schemeClr val="bg1"/>
                </a:solidFill>
              </a:rPr>
              <a:t>  		    	          ecoasisquebec.ca </a:t>
            </a:r>
          </a:p>
        </p:txBody>
      </p:sp>
      <p:sp>
        <p:nvSpPr>
          <p:cNvPr id="16" name="Rectangle 15">
            <a:extLst>
              <a:ext uri="{FF2B5EF4-FFF2-40B4-BE49-F238E27FC236}">
                <a16:creationId xmlns:a16="http://schemas.microsoft.com/office/drawing/2014/main" id="{809E94A5-C314-4A06-B224-AE3020D8ACAB}"/>
              </a:ext>
            </a:extLst>
          </p:cNvPr>
          <p:cNvSpPr/>
          <p:nvPr userDrawn="1"/>
        </p:nvSpPr>
        <p:spPr>
          <a:xfrm>
            <a:off x="1583922" y="8800640"/>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7" name="Rectangle 16">
            <a:extLst>
              <a:ext uri="{FF2B5EF4-FFF2-40B4-BE49-F238E27FC236}">
                <a16:creationId xmlns:a16="http://schemas.microsoft.com/office/drawing/2014/main" id="{44B68F77-F257-4C66-A66A-B120C749DB54}"/>
              </a:ext>
            </a:extLst>
          </p:cNvPr>
          <p:cNvSpPr/>
          <p:nvPr userDrawn="1"/>
        </p:nvSpPr>
        <p:spPr>
          <a:xfrm>
            <a:off x="11167487" y="8815274"/>
            <a:ext cx="5713586" cy="507831"/>
          </a:xfrm>
          <a:prstGeom prst="rect">
            <a:avLst/>
          </a:prstGeom>
        </p:spPr>
        <p:txBody>
          <a:bodyPr wrap="square">
            <a:spAutoFit/>
          </a:bodyPr>
          <a:lstStyle/>
          <a:p>
            <a:r>
              <a:rPr lang="en-CA" sz="2700" b="0" i="0" kern="1200" dirty="0">
                <a:solidFill>
                  <a:schemeClr val="accent2"/>
                </a:solidFill>
                <a:effectLst/>
                <a:latin typeface="+mn-lt"/>
                <a:ea typeface="+mn-ea"/>
                <a:cs typeface="+mn-cs"/>
              </a:rPr>
              <a:t>Tel : 514.332.4320  Fax : 450.227.4143 </a:t>
            </a:r>
            <a:endParaRPr lang="en-CA" sz="2100" dirty="0">
              <a:solidFill>
                <a:schemeClr val="accent2"/>
              </a:solidFill>
            </a:endParaRPr>
          </a:p>
        </p:txBody>
      </p:sp>
      <p:sp>
        <p:nvSpPr>
          <p:cNvPr id="13" name="Rectangle 12">
            <a:extLst>
              <a:ext uri="{FF2B5EF4-FFF2-40B4-BE49-F238E27FC236}">
                <a16:creationId xmlns:a16="http://schemas.microsoft.com/office/drawing/2014/main" id="{3A42D792-3A68-4A3F-9A31-C380774BCDF4}"/>
              </a:ext>
            </a:extLst>
          </p:cNvPr>
          <p:cNvSpPr/>
          <p:nvPr userDrawn="1"/>
        </p:nvSpPr>
        <p:spPr>
          <a:xfrm>
            <a:off x="1597841" y="8154805"/>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Tree>
    <p:extLst>
      <p:ext uri="{BB962C8B-B14F-4D97-AF65-F5344CB8AC3E}">
        <p14:creationId xmlns:p14="http://schemas.microsoft.com/office/powerpoint/2010/main" val="18186966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3450194"/>
            <a:ext cx="15087600" cy="1578809"/>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669127" y="5490198"/>
            <a:ext cx="15087600" cy="662214"/>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0" name="Picture 9">
            <a:extLst>
              <a:ext uri="{FF2B5EF4-FFF2-40B4-BE49-F238E27FC236}">
                <a16:creationId xmlns:a16="http://schemas.microsoft.com/office/drawing/2014/main" id="{4074468A-FC53-4372-A213-9AAF18A63FF4}"/>
              </a:ext>
            </a:extLst>
          </p:cNvPr>
          <p:cNvPicPr>
            <a:picLocks noChangeAspect="1"/>
          </p:cNvPicPr>
          <p:nvPr userDrawn="1"/>
        </p:nvPicPr>
        <p:blipFill rotWithShape="1">
          <a:blip r:embed="rId2"/>
          <a:srcRect l="12609" t="4091" r="13771" b="4234"/>
          <a:stretch/>
        </p:blipFill>
        <p:spPr>
          <a:xfrm>
            <a:off x="14679105" y="992673"/>
            <a:ext cx="2115720" cy="2080044"/>
          </a:xfrm>
          <a:prstGeom prst="rect">
            <a:avLst/>
          </a:prstGeom>
        </p:spPr>
      </p:pic>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3"/>
          <a:srcRect l="12163" t="2290" r="11691" b="16541"/>
          <a:stretch/>
        </p:blipFill>
        <p:spPr>
          <a:xfrm>
            <a:off x="1645920" y="1024576"/>
            <a:ext cx="2658666" cy="2013161"/>
          </a:xfrm>
          <a:prstGeom prst="rect">
            <a:avLst/>
          </a:prstGeom>
        </p:spPr>
      </p:pic>
      <p:sp>
        <p:nvSpPr>
          <p:cNvPr id="14" name="TextBox 13">
            <a:extLst>
              <a:ext uri="{FF2B5EF4-FFF2-40B4-BE49-F238E27FC236}">
                <a16:creationId xmlns:a16="http://schemas.microsoft.com/office/drawing/2014/main" id="{EA71DA85-4FD1-461C-BA01-D1B18FAA881E}"/>
              </a:ext>
            </a:extLst>
          </p:cNvPr>
          <p:cNvSpPr txBox="1"/>
          <p:nvPr userDrawn="1"/>
        </p:nvSpPr>
        <p:spPr>
          <a:xfrm>
            <a:off x="1583922" y="9600269"/>
            <a:ext cx="15149598" cy="415498"/>
          </a:xfrm>
          <a:prstGeom prst="rect">
            <a:avLst/>
          </a:prstGeom>
          <a:noFill/>
        </p:spPr>
        <p:txBody>
          <a:bodyPr wrap="square" rtlCol="0">
            <a:spAutoFit/>
          </a:bodyPr>
          <a:lstStyle/>
          <a:p>
            <a:r>
              <a:rPr lang="en-CA" sz="2100" dirty="0">
                <a:solidFill>
                  <a:schemeClr val="bg1"/>
                </a:solidFill>
              </a:rPr>
              <a:t>aseq-ehaq.ca 				       </a:t>
            </a:r>
            <a:r>
              <a:rPr lang="en-CA" sz="2100" dirty="0" err="1">
                <a:solidFill>
                  <a:schemeClr val="bg1"/>
                </a:solidFill>
              </a:rPr>
              <a:t>EnvironmentalSensitivities.com</a:t>
            </a:r>
            <a:r>
              <a:rPr lang="en-CA" sz="2100" dirty="0">
                <a:solidFill>
                  <a:schemeClr val="bg1"/>
                </a:solidFill>
              </a:rPr>
              <a:t>  		    	          ecoasisquebec.ca </a:t>
            </a:r>
          </a:p>
        </p:txBody>
      </p:sp>
      <p:sp>
        <p:nvSpPr>
          <p:cNvPr id="13" name="Rectangle 12">
            <a:extLst>
              <a:ext uri="{FF2B5EF4-FFF2-40B4-BE49-F238E27FC236}">
                <a16:creationId xmlns:a16="http://schemas.microsoft.com/office/drawing/2014/main" id="{CD9904C8-1559-49D2-9F97-E25746681DB7}"/>
              </a:ext>
            </a:extLst>
          </p:cNvPr>
          <p:cNvSpPr/>
          <p:nvPr userDrawn="1"/>
        </p:nvSpPr>
        <p:spPr>
          <a:xfrm>
            <a:off x="1583922" y="8759075"/>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5" name="Rectangle 14">
            <a:extLst>
              <a:ext uri="{FF2B5EF4-FFF2-40B4-BE49-F238E27FC236}">
                <a16:creationId xmlns:a16="http://schemas.microsoft.com/office/drawing/2014/main" id="{47854455-38C3-466D-9EC4-203E7A390356}"/>
              </a:ext>
            </a:extLst>
          </p:cNvPr>
          <p:cNvSpPr/>
          <p:nvPr userDrawn="1"/>
        </p:nvSpPr>
        <p:spPr>
          <a:xfrm>
            <a:off x="11167487" y="8773709"/>
            <a:ext cx="5713586" cy="507831"/>
          </a:xfrm>
          <a:prstGeom prst="rect">
            <a:avLst/>
          </a:prstGeom>
        </p:spPr>
        <p:txBody>
          <a:bodyPr wrap="square">
            <a:spAutoFit/>
          </a:bodyPr>
          <a:lstStyle/>
          <a:p>
            <a:r>
              <a:rPr lang="en-CA" sz="2700" b="0" i="0" kern="1200" dirty="0">
                <a:solidFill>
                  <a:schemeClr val="accent2"/>
                </a:solidFill>
                <a:effectLst/>
                <a:latin typeface="+mn-lt"/>
                <a:ea typeface="+mn-ea"/>
                <a:cs typeface="+mn-cs"/>
              </a:rPr>
              <a:t>Tel : 514.332.4320  Fax : 450.227.4143 </a:t>
            </a:r>
            <a:endParaRPr lang="en-CA" sz="2100" dirty="0">
              <a:solidFill>
                <a:schemeClr val="accent2"/>
              </a:solidFill>
            </a:endParaRPr>
          </a:p>
        </p:txBody>
      </p:sp>
      <p:sp>
        <p:nvSpPr>
          <p:cNvPr id="16" name="Rectangle 15">
            <a:extLst>
              <a:ext uri="{FF2B5EF4-FFF2-40B4-BE49-F238E27FC236}">
                <a16:creationId xmlns:a16="http://schemas.microsoft.com/office/drawing/2014/main" id="{68E1D8D5-1744-4788-A308-5EC0CDFF7B74}"/>
              </a:ext>
            </a:extLst>
          </p:cNvPr>
          <p:cNvSpPr/>
          <p:nvPr userDrawn="1"/>
        </p:nvSpPr>
        <p:spPr>
          <a:xfrm>
            <a:off x="1597841" y="8113240"/>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a:t>
            </a:r>
            <a:r>
              <a:rPr lang="fr-FR" sz="2820" b="0" i="0" dirty="0" err="1">
                <a:solidFill>
                  <a:schemeClr val="accent2"/>
                </a:solidFill>
                <a:effectLst/>
                <a:latin typeface="+mn-lt"/>
              </a:rPr>
              <a:t>Environmental</a:t>
            </a:r>
            <a:r>
              <a:rPr lang="fr-FR" sz="2820" b="0" i="0" dirty="0">
                <a:solidFill>
                  <a:schemeClr val="accent2"/>
                </a:solidFill>
                <a:effectLst/>
                <a:latin typeface="+mn-lt"/>
              </a:rPr>
              <a:t> </a:t>
            </a:r>
            <a:r>
              <a:rPr lang="fr-FR" sz="2820" b="0" i="0" dirty="0" err="1">
                <a:solidFill>
                  <a:schemeClr val="accent2"/>
                </a:solidFill>
                <a:effectLst/>
                <a:latin typeface="+mn-lt"/>
              </a:rPr>
              <a:t>Health</a:t>
            </a:r>
            <a:r>
              <a:rPr lang="fr-FR" sz="2820" b="0" i="0" dirty="0">
                <a:solidFill>
                  <a:schemeClr val="accent2"/>
                </a:solidFill>
                <a:effectLst/>
                <a:latin typeface="+mn-lt"/>
              </a:rPr>
              <a:t> Association of Québec</a:t>
            </a:r>
            <a:endParaRPr lang="en-CA" sz="2820" dirty="0">
              <a:solidFill>
                <a:schemeClr val="accent2"/>
              </a:solidFill>
              <a:latin typeface="+mn-lt"/>
            </a:endParaRPr>
          </a:p>
        </p:txBody>
      </p:sp>
    </p:spTree>
    <p:extLst>
      <p:ext uri="{BB962C8B-B14F-4D97-AF65-F5344CB8AC3E}">
        <p14:creationId xmlns:p14="http://schemas.microsoft.com/office/powerpoint/2010/main" val="3625979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028700"/>
            <a:ext cx="12579531" cy="1329690"/>
          </a:xfrm>
        </p:spPr>
        <p:txBody>
          <a:bodyPr>
            <a:normAutofit/>
          </a:bodyPr>
          <a:lstStyle>
            <a:lvl1pPr>
              <a:defRPr sz="81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200"/>
            </a:lvl1pPr>
            <a:lvl2pPr>
              <a:defRPr sz="3600"/>
            </a:lvl2pPr>
            <a:lvl3pPr>
              <a:defRPr sz="2700"/>
            </a:lvl3pPr>
            <a:lvl4pPr>
              <a:defRPr sz="2700"/>
            </a:lvl4pPr>
            <a:lvl5pPr>
              <a:defRPr sz="2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2400"/>
            </a:lvl1pPr>
          </a:lstStyle>
          <a:p>
            <a:fld id="{4FAB73BC-B049-4115-A692-8D63A059BFB8}" type="slidenum">
              <a:rPr lang="en-US" smtClean="0"/>
              <a:pPr/>
              <a:t>‹#›</a:t>
            </a:fld>
            <a:endParaRPr lang="en-US" dirty="0"/>
          </a:p>
        </p:txBody>
      </p:sp>
      <p:pic>
        <p:nvPicPr>
          <p:cNvPr id="8" name="Picture 7">
            <a:extLst>
              <a:ext uri="{FF2B5EF4-FFF2-40B4-BE49-F238E27FC236}">
                <a16:creationId xmlns:a16="http://schemas.microsoft.com/office/drawing/2014/main" id="{EB16E433-5EDB-4037-83E4-723E9313BA2C}"/>
              </a:ext>
            </a:extLst>
          </p:cNvPr>
          <p:cNvPicPr>
            <a:picLocks noChangeAspect="1"/>
          </p:cNvPicPr>
          <p:nvPr userDrawn="1"/>
        </p:nvPicPr>
        <p:blipFill rotWithShape="1">
          <a:blip r:embed="rId2"/>
          <a:srcRect l="6769" t="4090" r="13771" b="1757"/>
          <a:stretch/>
        </p:blipFill>
        <p:spPr>
          <a:xfrm>
            <a:off x="14535151" y="525995"/>
            <a:ext cx="2283575" cy="2136242"/>
          </a:xfrm>
          <a:prstGeom prst="rect">
            <a:avLst/>
          </a:prstGeom>
        </p:spPr>
      </p:pic>
    </p:spTree>
    <p:extLst>
      <p:ext uri="{BB962C8B-B14F-4D97-AF65-F5344CB8AC3E}">
        <p14:creationId xmlns:p14="http://schemas.microsoft.com/office/powerpoint/2010/main" val="204375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4426202"/>
            <a:ext cx="15087600" cy="1496616"/>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0" name="Picture 9">
            <a:extLst>
              <a:ext uri="{FF2B5EF4-FFF2-40B4-BE49-F238E27FC236}">
                <a16:creationId xmlns:a16="http://schemas.microsoft.com/office/drawing/2014/main" id="{4074468A-FC53-4372-A213-9AAF18A63FF4}"/>
              </a:ext>
            </a:extLst>
          </p:cNvPr>
          <p:cNvPicPr>
            <a:picLocks noChangeAspect="1"/>
          </p:cNvPicPr>
          <p:nvPr userDrawn="1"/>
        </p:nvPicPr>
        <p:blipFill rotWithShape="1">
          <a:blip r:embed="rId2"/>
          <a:srcRect l="12609" t="4091" r="13771" b="4234"/>
          <a:stretch/>
        </p:blipFill>
        <p:spPr>
          <a:xfrm>
            <a:off x="14679105" y="992673"/>
            <a:ext cx="2115720" cy="2080044"/>
          </a:xfrm>
          <a:prstGeom prst="rect">
            <a:avLst/>
          </a:prstGeom>
        </p:spPr>
      </p:pic>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3"/>
          <a:srcRect l="12163" t="2290" r="11691" b="16541"/>
          <a:stretch/>
        </p:blipFill>
        <p:spPr>
          <a:xfrm>
            <a:off x="1645920" y="1024576"/>
            <a:ext cx="2658666" cy="2013161"/>
          </a:xfrm>
          <a:prstGeom prst="rect">
            <a:avLst/>
          </a:prstGeom>
        </p:spPr>
      </p:pic>
      <p:sp>
        <p:nvSpPr>
          <p:cNvPr id="14" name="TextBox 13">
            <a:extLst>
              <a:ext uri="{FF2B5EF4-FFF2-40B4-BE49-F238E27FC236}">
                <a16:creationId xmlns:a16="http://schemas.microsoft.com/office/drawing/2014/main" id="{EA71DA85-4FD1-461C-BA01-D1B18FAA881E}"/>
              </a:ext>
            </a:extLst>
          </p:cNvPr>
          <p:cNvSpPr txBox="1"/>
          <p:nvPr userDrawn="1"/>
        </p:nvSpPr>
        <p:spPr>
          <a:xfrm>
            <a:off x="1583922" y="9600269"/>
            <a:ext cx="15149598" cy="415498"/>
          </a:xfrm>
          <a:prstGeom prst="rect">
            <a:avLst/>
          </a:prstGeom>
          <a:noFill/>
        </p:spPr>
        <p:txBody>
          <a:bodyPr wrap="square" rtlCol="0">
            <a:spAutoFit/>
          </a:bodyPr>
          <a:lstStyle/>
          <a:p>
            <a:r>
              <a:rPr lang="en-CA" sz="2100" dirty="0">
                <a:solidFill>
                  <a:schemeClr val="bg1"/>
                </a:solidFill>
              </a:rPr>
              <a:t>aseq-ehaq.ca 				       </a:t>
            </a:r>
            <a:r>
              <a:rPr lang="en-CA" sz="2100" dirty="0" err="1">
                <a:solidFill>
                  <a:schemeClr val="bg1"/>
                </a:solidFill>
              </a:rPr>
              <a:t>EnvironmentalSensitivities.com</a:t>
            </a:r>
            <a:r>
              <a:rPr lang="en-CA" sz="2100" dirty="0">
                <a:solidFill>
                  <a:schemeClr val="bg1"/>
                </a:solidFill>
              </a:rPr>
              <a:t>  		    	          ecoasisquebec.ca </a:t>
            </a:r>
          </a:p>
        </p:txBody>
      </p:sp>
      <p:sp>
        <p:nvSpPr>
          <p:cNvPr id="16" name="Rectangle 15">
            <a:extLst>
              <a:ext uri="{FF2B5EF4-FFF2-40B4-BE49-F238E27FC236}">
                <a16:creationId xmlns:a16="http://schemas.microsoft.com/office/drawing/2014/main" id="{809E94A5-C314-4A06-B224-AE3020D8ACAB}"/>
              </a:ext>
            </a:extLst>
          </p:cNvPr>
          <p:cNvSpPr/>
          <p:nvPr userDrawn="1"/>
        </p:nvSpPr>
        <p:spPr>
          <a:xfrm>
            <a:off x="1583922" y="8800640"/>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7" name="Rectangle 16">
            <a:extLst>
              <a:ext uri="{FF2B5EF4-FFF2-40B4-BE49-F238E27FC236}">
                <a16:creationId xmlns:a16="http://schemas.microsoft.com/office/drawing/2014/main" id="{44B68F77-F257-4C66-A66A-B120C749DB54}"/>
              </a:ext>
            </a:extLst>
          </p:cNvPr>
          <p:cNvSpPr/>
          <p:nvPr userDrawn="1"/>
        </p:nvSpPr>
        <p:spPr>
          <a:xfrm>
            <a:off x="11167487" y="8815274"/>
            <a:ext cx="5713586" cy="507831"/>
          </a:xfrm>
          <a:prstGeom prst="rect">
            <a:avLst/>
          </a:prstGeom>
        </p:spPr>
        <p:txBody>
          <a:bodyPr wrap="square">
            <a:spAutoFit/>
          </a:bodyPr>
          <a:lstStyle/>
          <a:p>
            <a:r>
              <a:rPr lang="en-CA" sz="2700" b="0" i="0" kern="1200" dirty="0">
                <a:solidFill>
                  <a:schemeClr val="accent2"/>
                </a:solidFill>
                <a:effectLst/>
                <a:latin typeface="+mn-lt"/>
                <a:ea typeface="+mn-ea"/>
                <a:cs typeface="+mn-cs"/>
              </a:rPr>
              <a:t>Tel : 514.332.4320  Fax : 450.227.4143 </a:t>
            </a:r>
            <a:endParaRPr lang="en-CA" sz="2100" dirty="0">
              <a:solidFill>
                <a:schemeClr val="accent2"/>
              </a:solidFill>
            </a:endParaRPr>
          </a:p>
        </p:txBody>
      </p:sp>
      <p:sp>
        <p:nvSpPr>
          <p:cNvPr id="13" name="Rectangle 12">
            <a:extLst>
              <a:ext uri="{FF2B5EF4-FFF2-40B4-BE49-F238E27FC236}">
                <a16:creationId xmlns:a16="http://schemas.microsoft.com/office/drawing/2014/main" id="{3A42D792-3A68-4A3F-9A31-C380774BCDF4}"/>
              </a:ext>
            </a:extLst>
          </p:cNvPr>
          <p:cNvSpPr/>
          <p:nvPr userDrawn="1"/>
        </p:nvSpPr>
        <p:spPr>
          <a:xfrm>
            <a:off x="1597841" y="8154805"/>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Tree>
    <p:extLst>
      <p:ext uri="{BB962C8B-B14F-4D97-AF65-F5344CB8AC3E}">
        <p14:creationId xmlns:p14="http://schemas.microsoft.com/office/powerpoint/2010/main" val="1447503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157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45917"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924319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851137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620242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4726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2" name="Rectangle 1">
            <a:extLst>
              <a:ext uri="{FF2B5EF4-FFF2-40B4-BE49-F238E27FC236}">
                <a16:creationId xmlns:a16="http://schemas.microsoft.com/office/drawing/2014/main" id="{7BF61300-CEC7-A1D0-2757-E9642FDF5542}"/>
              </a:ext>
            </a:extLst>
          </p:cNvPr>
          <p:cNvSpPr/>
          <p:nvPr userDrawn="1"/>
        </p:nvSpPr>
        <p:spPr>
          <a:xfrm>
            <a:off x="7925" y="-1"/>
            <a:ext cx="18272150" cy="3126283"/>
          </a:xfrm>
          <a:prstGeom prst="rect">
            <a:avLst/>
          </a:prstGeom>
          <a:solidFill>
            <a:srgbClr val="8D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19;p5"/>
          <p:cNvSpPr txBox="1">
            <a:spLocks noGrp="1"/>
          </p:cNvSpPr>
          <p:nvPr>
            <p:ph type="title"/>
          </p:nvPr>
        </p:nvSpPr>
        <p:spPr>
          <a:xfrm>
            <a:off x="1034175" y="724875"/>
            <a:ext cx="13823400" cy="136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7500"/>
              <a:buFont typeface="Tenor Sans"/>
              <a:buNone/>
              <a:defRPr sz="7500" b="1" i="0">
                <a:solidFill>
                  <a:schemeClr val="lt1"/>
                </a:solidFill>
                <a:latin typeface="Montserrat Black" pitchFamily="2" charset="77"/>
                <a:ea typeface="Montserrat Black" pitchFamily="2" charset="77"/>
                <a:cs typeface="Montserrat Black" pitchFamily="2" charset="77"/>
                <a:sym typeface="Tenor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dirty="0"/>
          </a:p>
        </p:txBody>
      </p:sp>
      <p:sp>
        <p:nvSpPr>
          <p:cNvPr id="20" name="Google Shape;20;p5"/>
          <p:cNvSpPr txBox="1">
            <a:spLocks noGrp="1"/>
          </p:cNvSpPr>
          <p:nvPr>
            <p:ph type="body" idx="1"/>
          </p:nvPr>
        </p:nvSpPr>
        <p:spPr>
          <a:xfrm>
            <a:off x="1716675" y="4098675"/>
            <a:ext cx="8229600" cy="4526100"/>
          </a:xfrm>
          <a:prstGeom prst="rect">
            <a:avLst/>
          </a:prstGeom>
          <a:noFill/>
          <a:ln>
            <a:noFill/>
          </a:ln>
        </p:spPr>
        <p:txBody>
          <a:bodyPr spcFirstLastPara="1" wrap="square" lIns="91425" tIns="45700" rIns="91425" bIns="45700" anchor="t" anchorCtr="0">
            <a:normAutofit/>
          </a:bodyPr>
          <a:lstStyle>
            <a:lvl1pPr marL="457200" lvl="0" indent="-374650" algn="l" rtl="0">
              <a:spcBef>
                <a:spcPts val="360"/>
              </a:spcBef>
              <a:spcAft>
                <a:spcPts val="0"/>
              </a:spcAft>
              <a:buClr>
                <a:schemeClr val="dk1"/>
              </a:buClr>
              <a:buSzPts val="2300"/>
              <a:buFont typeface="Assistant"/>
              <a:buChar char="●"/>
              <a:defRPr sz="2300" b="0" i="0">
                <a:latin typeface="Montserrat" pitchFamily="2" charset="77"/>
                <a:ea typeface="Montserrat" pitchFamily="2" charset="77"/>
                <a:cs typeface="Assistant"/>
                <a:sym typeface="Assistant"/>
              </a:defRPr>
            </a:lvl1pPr>
            <a:lvl2pPr marL="914400" lvl="1"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endParaRPr lang="en-US" dirty="0"/>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55224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1" y="7612380"/>
            <a:ext cx="15170468" cy="1234440"/>
          </a:xfrm>
        </p:spPr>
        <p:txBody>
          <a:bodyPr lIns="91440" tIns="0" rIns="91440" bIns="0" anchor="b">
            <a:noAutofit/>
          </a:bodyPr>
          <a:lstStyle>
            <a:lvl1pPr>
              <a:defRPr sz="54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3" y="0"/>
            <a:ext cx="18287978" cy="7372614"/>
          </a:xfrm>
          <a:solidFill>
            <a:schemeClr val="bg2">
              <a:lumMod val="90000"/>
            </a:schemeClr>
          </a:solidFill>
        </p:spPr>
        <p:txBody>
          <a:bodyPr lIns="457200" tIns="457200"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645920" y="8860536"/>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392039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3500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18453"/>
            <a:ext cx="3943350" cy="863984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618453"/>
            <a:ext cx="11601450" cy="8639847"/>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514989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8392D-C91C-6F29-C1A3-AAAB6406541E}"/>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CA"/>
          </a:p>
        </p:txBody>
      </p:sp>
      <p:sp>
        <p:nvSpPr>
          <p:cNvPr id="3" name="Subtitle 2">
            <a:extLst>
              <a:ext uri="{FF2B5EF4-FFF2-40B4-BE49-F238E27FC236}">
                <a16:creationId xmlns:a16="http://schemas.microsoft.com/office/drawing/2014/main" id="{66716206-0FA9-C28B-807C-B0534291D36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11D97DA-5685-4D87-52E6-55FD155C9759}"/>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86BADDA2-FE79-DF45-5488-8291DD757E8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A2B70E4-5E6B-CCA4-F0D5-AD676C4ECA20}"/>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917321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85F02-143E-E56F-E91E-2E93E433A28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9E6881D-BE03-7774-C8E5-52C7CBCD33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E13B7AB-0862-0364-ADB6-F95885992609}"/>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B96B9652-B306-1645-EEFF-C0B6241F3B6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06AE4A-2895-B871-DD89-B7ED36E540EE}"/>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476293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8CA04-F4E4-AAB2-867F-9C9F87F40B4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247903F-BED6-69A2-127F-AC37B5C56EA2}"/>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953A13-96A3-1561-2073-0D099F00C0DF}"/>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E31FC818-53BA-B152-49E9-26C896D123B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32AD4F2-1772-8C13-98AD-AF8FECAFCC66}"/>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6436217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5B43-BD44-21B5-ADF2-6DA69C40490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1679092-D025-FBC5-1B06-24C9CAB2030C}"/>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CC55A7E-6DEB-B453-01D4-E3180B5C6A2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77E0670-1D9F-09AF-BAC7-E521938CC489}"/>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6" name="Footer Placeholder 5">
            <a:extLst>
              <a:ext uri="{FF2B5EF4-FFF2-40B4-BE49-F238E27FC236}">
                <a16:creationId xmlns:a16="http://schemas.microsoft.com/office/drawing/2014/main" id="{3D6B2C19-6590-F7E9-88C4-7F3723C2BE9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01B339D-93B2-758D-7866-6EB50E398B8D}"/>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27518538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7FBF-2A8D-E25A-4175-03950E060D7E}"/>
              </a:ext>
            </a:extLst>
          </p:cNvPr>
          <p:cNvSpPr>
            <a:spLocks noGrp="1"/>
          </p:cNvSpPr>
          <p:nvPr>
            <p:ph type="title"/>
          </p:nvPr>
        </p:nvSpPr>
        <p:spPr>
          <a:xfrm>
            <a:off x="1259682" y="547688"/>
            <a:ext cx="15773400" cy="1988345"/>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34BAF12-AA9A-A1E4-0907-5A71751DD852}"/>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8AD4BE9-423D-DB12-961C-DD3159586F3D}"/>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37777BD-66CD-B873-8D7C-90643A78BBA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1CDB9-B0E4-2B08-3123-677EE7D61E4D}"/>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BDC44BF-ABE6-45E2-66E9-242536CB04F7}"/>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8" name="Footer Placeholder 7">
            <a:extLst>
              <a:ext uri="{FF2B5EF4-FFF2-40B4-BE49-F238E27FC236}">
                <a16:creationId xmlns:a16="http://schemas.microsoft.com/office/drawing/2014/main" id="{318EB5E8-F7C6-A88E-1209-3B3F11FEE3E0}"/>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077FEC9-CF04-44ED-E981-CA97904CBD85}"/>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18181531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01F2-AE82-75E0-45B6-9A3D039145C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5E0BC98-295C-16BC-AB6E-858BBAE579E8}"/>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4" name="Footer Placeholder 3">
            <a:extLst>
              <a:ext uri="{FF2B5EF4-FFF2-40B4-BE49-F238E27FC236}">
                <a16:creationId xmlns:a16="http://schemas.microsoft.com/office/drawing/2014/main" id="{6CE6CBE3-A696-E9FC-F512-8A8DFC41326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E4FFB5B5-F4F4-0012-C588-73E10781996A}"/>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1834023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ntent" type="twoObj">
  <p:cSld name="TWO_OBJECTS">
    <p:spTree>
      <p:nvGrpSpPr>
        <p:cNvPr id="1" name="Shape 21"/>
        <p:cNvGrpSpPr/>
        <p:nvPr/>
      </p:nvGrpSpPr>
      <p:grpSpPr>
        <a:xfrm>
          <a:off x="0" y="0"/>
          <a:ext cx="0" cy="0"/>
          <a:chOff x="0" y="0"/>
          <a:chExt cx="0" cy="0"/>
        </a:xfrm>
      </p:grpSpPr>
      <p:sp>
        <p:nvSpPr>
          <p:cNvPr id="22" name="Google Shape;22;p6"/>
          <p:cNvSpPr/>
          <p:nvPr/>
        </p:nvSpPr>
        <p:spPr>
          <a:xfrm>
            <a:off x="0" y="0"/>
            <a:ext cx="18280075" cy="10330159"/>
          </a:xfrm>
          <a:custGeom>
            <a:avLst/>
            <a:gdLst/>
            <a:ahLst/>
            <a:cxnLst/>
            <a:rect l="l" t="t" r="r" b="b"/>
            <a:pathLst>
              <a:path w="8971816" h="1534372" extrusionOk="0">
                <a:moveTo>
                  <a:pt x="0" y="0"/>
                </a:moveTo>
                <a:lnTo>
                  <a:pt x="8971816" y="0"/>
                </a:lnTo>
                <a:lnTo>
                  <a:pt x="8971816" y="1534372"/>
                </a:lnTo>
                <a:lnTo>
                  <a:pt x="0" y="1534372"/>
                </a:lnTo>
                <a:close/>
              </a:path>
            </a:pathLst>
          </a:custGeom>
          <a:solidFill>
            <a:schemeClr val="accent5"/>
          </a:solidFill>
          <a:ln>
            <a:noFill/>
          </a:ln>
        </p:spPr>
      </p:sp>
      <p:sp>
        <p:nvSpPr>
          <p:cNvPr id="23" name="Google Shape;23;p6"/>
          <p:cNvSpPr txBox="1">
            <a:spLocks noGrp="1"/>
          </p:cNvSpPr>
          <p:nvPr>
            <p:ph type="body" idx="1"/>
          </p:nvPr>
        </p:nvSpPr>
        <p:spPr>
          <a:xfrm>
            <a:off x="900475"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a:spcBef>
                <a:spcPts val="560"/>
              </a:spcBef>
              <a:spcAft>
                <a:spcPts val="0"/>
              </a:spcAft>
              <a:buClr>
                <a:schemeClr val="lt1"/>
              </a:buClr>
              <a:buSzPts val="2300"/>
              <a:buFont typeface="Assistant"/>
              <a:buChar char="●"/>
              <a:defRPr sz="2300" b="0" i="0">
                <a:solidFill>
                  <a:schemeClr val="lt1"/>
                </a:solidFill>
                <a:latin typeface="Montserrat" pitchFamily="2" charset="77"/>
                <a:ea typeface="Montserrat" pitchFamily="2" charset="77"/>
                <a:cs typeface="Assistant"/>
                <a:sym typeface="Assistant"/>
              </a:defRPr>
            </a:lvl1pPr>
            <a:lvl2pPr marL="914400" lvl="1" indent="-374650" algn="l">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dirty="0"/>
          </a:p>
        </p:txBody>
      </p:sp>
      <p:sp>
        <p:nvSpPr>
          <p:cNvPr id="24" name="Google Shape;24;p6"/>
          <p:cNvSpPr txBox="1">
            <a:spLocks noGrp="1"/>
          </p:cNvSpPr>
          <p:nvPr>
            <p:ph type="body" idx="2"/>
          </p:nvPr>
        </p:nvSpPr>
        <p:spPr>
          <a:xfrm>
            <a:off x="6665375"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rtl="0">
              <a:spcBef>
                <a:spcPts val="560"/>
              </a:spcBef>
              <a:spcAft>
                <a:spcPts val="0"/>
              </a:spcAft>
              <a:buClr>
                <a:schemeClr val="lt1"/>
              </a:buClr>
              <a:buSzPts val="2300"/>
              <a:buFont typeface="Assistant"/>
              <a:buChar char="●"/>
              <a:defRPr sz="2300" b="0" i="0">
                <a:solidFill>
                  <a:schemeClr val="lt1"/>
                </a:solidFill>
                <a:latin typeface="Montserrat" pitchFamily="2" charset="77"/>
                <a:ea typeface="Montserrat" pitchFamily="2" charset="77"/>
                <a:cs typeface="Assistant"/>
                <a:sym typeface="Assistant"/>
              </a:defRPr>
            </a:lvl1pPr>
            <a:lvl2pPr marL="914400" lvl="1" indent="-374650" algn="l" rtl="0">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rtl="0">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dirty="0"/>
          </a:p>
        </p:txBody>
      </p:sp>
      <p:sp>
        <p:nvSpPr>
          <p:cNvPr id="25" name="Google Shape;25;p6"/>
          <p:cNvSpPr txBox="1">
            <a:spLocks noGrp="1"/>
          </p:cNvSpPr>
          <p:nvPr>
            <p:ph type="body" idx="3"/>
          </p:nvPr>
        </p:nvSpPr>
        <p:spPr>
          <a:xfrm>
            <a:off x="12522450" y="4441800"/>
            <a:ext cx="5274000" cy="4526100"/>
          </a:xfrm>
          <a:prstGeom prst="rect">
            <a:avLst/>
          </a:prstGeom>
          <a:noFill/>
          <a:ln>
            <a:noFill/>
          </a:ln>
        </p:spPr>
        <p:txBody>
          <a:bodyPr spcFirstLastPara="1" wrap="square" lIns="91425" tIns="45700" rIns="91425" bIns="45700" anchor="t" anchorCtr="0">
            <a:normAutofit/>
          </a:bodyPr>
          <a:lstStyle>
            <a:lvl1pPr marL="457200" lvl="0" indent="-374650" algn="l" rtl="0">
              <a:spcBef>
                <a:spcPts val="560"/>
              </a:spcBef>
              <a:spcAft>
                <a:spcPts val="0"/>
              </a:spcAft>
              <a:buClr>
                <a:schemeClr val="lt1"/>
              </a:buClr>
              <a:buSzPts val="2300"/>
              <a:buFont typeface="Assistant"/>
              <a:buChar char="●"/>
              <a:defRPr sz="2300" b="0" i="0">
                <a:solidFill>
                  <a:schemeClr val="lt1"/>
                </a:solidFill>
                <a:latin typeface="Montserrat" pitchFamily="2" charset="77"/>
                <a:ea typeface="Montserrat" pitchFamily="2" charset="77"/>
                <a:cs typeface="Assistant"/>
                <a:sym typeface="Assistant"/>
              </a:defRPr>
            </a:lvl1pPr>
            <a:lvl2pPr marL="914400" lvl="1" indent="-374650" algn="l" rtl="0">
              <a:spcBef>
                <a:spcPts val="48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2pPr>
            <a:lvl3pPr marL="1371600" lvl="2" indent="-374650" algn="l" rtl="0">
              <a:spcBef>
                <a:spcPts val="40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3pPr>
            <a:lvl4pPr marL="1828800" lvl="3"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4pPr>
            <a:lvl5pPr marL="2286000" lvl="4"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5pPr>
            <a:lvl6pPr marL="2743200" lvl="5"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6pPr>
            <a:lvl7pPr marL="3200400" lvl="6"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7pPr>
            <a:lvl8pPr marL="3657600" lvl="7"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8pPr>
            <a:lvl9pPr marL="4114800" lvl="8" indent="-374650" algn="l" rtl="0">
              <a:spcBef>
                <a:spcPts val="360"/>
              </a:spcBef>
              <a:spcAft>
                <a:spcPts val="0"/>
              </a:spcAft>
              <a:buClr>
                <a:schemeClr val="lt1"/>
              </a:buClr>
              <a:buSzPts val="2300"/>
              <a:buFont typeface="Assistant"/>
              <a:buChar char="■"/>
              <a:defRPr sz="2300">
                <a:solidFill>
                  <a:schemeClr val="lt1"/>
                </a:solidFill>
                <a:latin typeface="Assistant"/>
                <a:ea typeface="Assistant"/>
                <a:cs typeface="Assistant"/>
                <a:sym typeface="Assistant"/>
              </a:defRPr>
            </a:lvl9pPr>
          </a:lstStyle>
          <a:p>
            <a:endParaRPr dirty="0"/>
          </a:p>
        </p:txBody>
      </p:sp>
      <p:cxnSp>
        <p:nvCxnSpPr>
          <p:cNvPr id="26" name="Google Shape;26;p6"/>
          <p:cNvCxnSpPr/>
          <p:nvPr/>
        </p:nvCxnSpPr>
        <p:spPr>
          <a:xfrm rot="-5400000">
            <a:off x="3123221" y="6406499"/>
            <a:ext cx="6195600" cy="0"/>
          </a:xfrm>
          <a:prstGeom prst="straightConnector1">
            <a:avLst/>
          </a:prstGeom>
          <a:noFill/>
          <a:ln w="9525" cap="flat" cmpd="sng">
            <a:solidFill>
              <a:srgbClr val="FFFFFF"/>
            </a:solidFill>
            <a:prstDash val="solid"/>
            <a:round/>
            <a:headEnd type="none" w="sm" len="sm"/>
            <a:tailEnd type="none" w="sm" len="sm"/>
          </a:ln>
        </p:spPr>
      </p:cxnSp>
      <p:cxnSp>
        <p:nvCxnSpPr>
          <p:cNvPr id="27" name="Google Shape;27;p6"/>
          <p:cNvCxnSpPr/>
          <p:nvPr/>
        </p:nvCxnSpPr>
        <p:spPr>
          <a:xfrm rot="-5400000">
            <a:off x="8946460" y="6406499"/>
            <a:ext cx="6195600" cy="0"/>
          </a:xfrm>
          <a:prstGeom prst="straightConnector1">
            <a:avLst/>
          </a:prstGeom>
          <a:noFill/>
          <a:ln w="9525" cap="flat" cmpd="sng">
            <a:solidFill>
              <a:srgbClr val="FFFFFF"/>
            </a:solidFill>
            <a:prstDash val="solid"/>
            <a:round/>
            <a:headEnd type="none" w="sm" len="sm"/>
            <a:tailEnd type="none" w="sm" len="sm"/>
          </a:ln>
        </p:spPr>
      </p:cxnSp>
      <p:sp>
        <p:nvSpPr>
          <p:cNvPr id="28" name="Google Shape;28;p6"/>
          <p:cNvSpPr txBox="1">
            <a:spLocks noGrp="1"/>
          </p:cNvSpPr>
          <p:nvPr>
            <p:ph type="title"/>
          </p:nvPr>
        </p:nvSpPr>
        <p:spPr>
          <a:xfrm>
            <a:off x="1034175" y="724875"/>
            <a:ext cx="13823400" cy="136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7500"/>
              <a:buFont typeface="Tenor Sans"/>
              <a:buNone/>
              <a:defRPr sz="7500" b="1" i="0">
                <a:solidFill>
                  <a:schemeClr val="lt1"/>
                </a:solidFill>
                <a:latin typeface="Montserrat Black" pitchFamily="2" charset="77"/>
                <a:ea typeface="Montserrat Black" pitchFamily="2" charset="77"/>
                <a:cs typeface="Montserrat Black" pitchFamily="2" charset="77"/>
                <a:sym typeface="Tenor Sans"/>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a:endParaRPr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4625AB-B9BE-2935-D2BA-19C580C40BBE}"/>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3" name="Footer Placeholder 2">
            <a:extLst>
              <a:ext uri="{FF2B5EF4-FFF2-40B4-BE49-F238E27FC236}">
                <a16:creationId xmlns:a16="http://schemas.microsoft.com/office/drawing/2014/main" id="{0470233D-4328-A4CC-C5C1-EF6416B0DFDE}"/>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53883BE-6DAC-C033-A76A-91208F11E114}"/>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4047815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8CD7-6B57-1A7B-5F25-E09A471A0AE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D9E582B-BC66-F535-3851-81319903FE1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3401353-5CFB-41B5-6E15-4A8DCEE3575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719E21D-E684-9632-2510-472FD634CED6}"/>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6" name="Footer Placeholder 5">
            <a:extLst>
              <a:ext uri="{FF2B5EF4-FFF2-40B4-BE49-F238E27FC236}">
                <a16:creationId xmlns:a16="http://schemas.microsoft.com/office/drawing/2014/main" id="{228C19D6-C2BB-8214-D8C5-C991834E5B4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E74B5EB-AF4D-D53D-940C-F3D2B8BBF95B}"/>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137135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414B0-11CC-6744-E1FC-E01B34B03C6D}"/>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3664FE3-11E2-92AC-8AF8-8F18233419A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CA"/>
          </a:p>
        </p:txBody>
      </p:sp>
      <p:sp>
        <p:nvSpPr>
          <p:cNvPr id="4" name="Text Placeholder 3">
            <a:extLst>
              <a:ext uri="{FF2B5EF4-FFF2-40B4-BE49-F238E27FC236}">
                <a16:creationId xmlns:a16="http://schemas.microsoft.com/office/drawing/2014/main" id="{43D43583-AA5E-2871-CB29-3F1E6492C09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9C997E3-E9A2-E387-1A44-82CA95B2C898}"/>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6" name="Footer Placeholder 5">
            <a:extLst>
              <a:ext uri="{FF2B5EF4-FFF2-40B4-BE49-F238E27FC236}">
                <a16:creationId xmlns:a16="http://schemas.microsoft.com/office/drawing/2014/main" id="{10F25598-FBC6-40FC-5309-E70254A98F6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B760FF8-D4C7-C574-ED12-772E16D329B0}"/>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13342970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BE72-C14F-701D-F930-9D49931582A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9DFF8D1-E805-9536-B2E0-74AA271DD5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2B1471-F2BA-A53B-AA77-A53AD5DAE40C}"/>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AD7084C8-7030-D361-107A-23A6FCA4119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9F17466-7E25-17A4-CD91-D614EE1E638E}"/>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438542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C0E9D-6735-F482-0475-7BCCD03D0767}"/>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75CE2B8-979A-4F3C-56E1-AC246EBB148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AB16294-DA43-8DE3-2FDA-03107C816B3B}"/>
              </a:ext>
            </a:extLst>
          </p:cNvPr>
          <p:cNvSpPr>
            <a:spLocks noGrp="1"/>
          </p:cNvSpPr>
          <p:nvPr>
            <p:ph type="dt" sz="half" idx="10"/>
          </p:nvPr>
        </p:nvSpPr>
        <p:spPr/>
        <p:txBody>
          <a:body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F6554573-3566-E646-0317-36A3E9A97F1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37EC5E3-91BF-C1AE-EF09-419E49EB3661}"/>
              </a:ext>
            </a:extLst>
          </p:cNvPr>
          <p:cNvSpPr>
            <a:spLocks noGrp="1"/>
          </p:cNvSpPr>
          <p:nvPr>
            <p:ph type="sldNum" sz="quarter" idx="12"/>
          </p:nvPr>
        </p:nvSpPr>
        <p:spPr/>
        <p:txBody>
          <a:bodyPr/>
          <a:lstStyle/>
          <a:p>
            <a:fld id="{6BAE39C0-EE8F-4967-9C43-DDA1648F5984}" type="slidenum">
              <a:rPr lang="en-CA" smtClean="0"/>
              <a:t>‹#›</a:t>
            </a:fld>
            <a:endParaRPr lang="en-CA"/>
          </a:p>
        </p:txBody>
      </p:sp>
    </p:spTree>
    <p:extLst>
      <p:ext uri="{BB962C8B-B14F-4D97-AF65-F5344CB8AC3E}">
        <p14:creationId xmlns:p14="http://schemas.microsoft.com/office/powerpoint/2010/main" val="882404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5216-83ED-5774-25E6-CB9C4C694294}"/>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D8492C73-36AD-5A0C-B08E-53EC56ADFCAF}"/>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48639E8C-0524-8C06-CDFB-2F82F939C2D6}"/>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8C9F1DDE-F6C2-4E35-BAAD-464A06195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E1688-14BD-AF0F-996C-46CE7292746C}"/>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1915593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692C8-E39F-D277-ABD2-081DBC54F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3A46D-FE56-BEFF-7974-3C8C6093F9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DBF6F3-FD0F-418B-660D-5CA14BED0E3F}"/>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3F42D502-0606-5830-DE45-FDBEE3FA6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7FB36-0ABC-763D-8919-3B41A3B7F607}"/>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611316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38A2-E2EC-63D1-10AE-D4BB3A69B3F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BEC0FCEF-178C-F3B4-A744-65728406B02F}"/>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21443-537B-6683-79EE-38E6ADDD9994}"/>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BDF5FC0E-AFBA-AC2A-0F1E-98ABAC4C2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747106-15E3-19C4-7A0D-8B0EF98DA42A}"/>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957937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5F8C8-4A3A-A2C1-08F1-4B20340011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FD9A13-9B55-9E12-730E-EBDD70AC690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041CCC-589C-5C90-12B1-2B21061934C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7AB95-EF2A-9240-AF0D-A775A6D16C30}"/>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6" name="Footer Placeholder 5">
            <a:extLst>
              <a:ext uri="{FF2B5EF4-FFF2-40B4-BE49-F238E27FC236}">
                <a16:creationId xmlns:a16="http://schemas.microsoft.com/office/drawing/2014/main" id="{7E2BE2B2-FF04-998E-9A61-949867BB1E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10FB1E-4DAA-9F0E-5865-16C083520939}"/>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35321237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2412E-BD43-B7F5-5D81-A1CCD66EAA4A}"/>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DC08E5-7CE7-D8DC-4404-3128A0016D5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ADC4E-8A7D-7099-824E-62B161896F4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6C87BB-EA2A-72F7-6E26-A28CFF79685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DEF1D-EE17-9E75-BAF8-F983F88F5B2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324E13-D9A3-2987-9D59-62EC463241AB}"/>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8" name="Footer Placeholder 7">
            <a:extLst>
              <a:ext uri="{FF2B5EF4-FFF2-40B4-BE49-F238E27FC236}">
                <a16:creationId xmlns:a16="http://schemas.microsoft.com/office/drawing/2014/main" id="{5A048799-4A1B-EE44-26E2-543F14BFE5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D7024F-1A1F-9F35-2B3A-5F4A36DAFC82}"/>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304657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10"/>
          <p:cNvSpPr/>
          <p:nvPr/>
        </p:nvSpPr>
        <p:spPr>
          <a:xfrm>
            <a:off x="12503216" y="-3610"/>
            <a:ext cx="5782276" cy="10286150"/>
          </a:xfrm>
          <a:custGeom>
            <a:avLst/>
            <a:gdLst/>
            <a:ahLst/>
            <a:cxnLst/>
            <a:rect l="l" t="t" r="r" b="b"/>
            <a:pathLst>
              <a:path w="2837927" h="5048417" extrusionOk="0">
                <a:moveTo>
                  <a:pt x="0" y="0"/>
                </a:moveTo>
                <a:lnTo>
                  <a:pt x="2837927" y="0"/>
                </a:lnTo>
                <a:lnTo>
                  <a:pt x="2837927" y="5048417"/>
                </a:lnTo>
                <a:lnTo>
                  <a:pt x="0" y="5048417"/>
                </a:lnTo>
                <a:close/>
              </a:path>
            </a:pathLst>
          </a:custGeom>
          <a:solidFill>
            <a:schemeClr val="accent5"/>
          </a:solidFill>
          <a:ln>
            <a:noFill/>
          </a:ln>
        </p:spPr>
      </p:sp>
      <p:sp>
        <p:nvSpPr>
          <p:cNvPr id="46" name="Google Shape;46;p10"/>
          <p:cNvSpPr>
            <a:spLocks noGrp="1"/>
          </p:cNvSpPr>
          <p:nvPr>
            <p:ph type="pic" idx="2"/>
          </p:nvPr>
        </p:nvSpPr>
        <p:spPr>
          <a:xfrm>
            <a:off x="10115051" y="1908550"/>
            <a:ext cx="8172900" cy="6129600"/>
          </a:xfrm>
          <a:prstGeom prst="rect">
            <a:avLst/>
          </a:prstGeom>
          <a:noFill/>
          <a:ln>
            <a:noFill/>
          </a:ln>
        </p:spPr>
      </p:sp>
      <p:sp>
        <p:nvSpPr>
          <p:cNvPr id="48" name="Google Shape;48;p10"/>
          <p:cNvSpPr txBox="1">
            <a:spLocks noGrp="1"/>
          </p:cNvSpPr>
          <p:nvPr>
            <p:ph type="body" idx="1"/>
          </p:nvPr>
        </p:nvSpPr>
        <p:spPr>
          <a:xfrm>
            <a:off x="1163750" y="6033950"/>
            <a:ext cx="8229600" cy="4526100"/>
          </a:xfrm>
          <a:prstGeom prst="rect">
            <a:avLst/>
          </a:prstGeom>
          <a:noFill/>
          <a:ln>
            <a:noFill/>
          </a:ln>
        </p:spPr>
        <p:txBody>
          <a:bodyPr spcFirstLastPara="1" wrap="square" lIns="91425" tIns="45700" rIns="91425" bIns="45700" anchor="t" anchorCtr="0">
            <a:normAutofit/>
          </a:bodyPr>
          <a:lstStyle>
            <a:lvl1pPr marL="457200" lvl="0" indent="-374650" algn="l" rtl="0">
              <a:spcBef>
                <a:spcPts val="360"/>
              </a:spcBef>
              <a:spcAft>
                <a:spcPts val="0"/>
              </a:spcAft>
              <a:buClr>
                <a:schemeClr val="dk1"/>
              </a:buClr>
              <a:buSzPts val="2300"/>
              <a:buFont typeface="Assistant"/>
              <a:buChar char="●"/>
              <a:defRPr sz="2300" b="0" i="0">
                <a:latin typeface="Montserrat" pitchFamily="2" charset="77"/>
                <a:ea typeface="Montserrat" pitchFamily="2" charset="77"/>
                <a:cs typeface="Assistant"/>
                <a:sym typeface="Assistant"/>
              </a:defRPr>
            </a:lvl1pPr>
            <a:lvl2pPr marL="914400" lvl="1"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2pPr>
            <a:lvl3pPr marL="1371600" lvl="2"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3pPr>
            <a:lvl4pPr marL="1828800" lvl="3"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4pPr>
            <a:lvl5pPr marL="2286000" lvl="4"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5pPr>
            <a:lvl6pPr marL="2743200" lvl="5"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6pPr>
            <a:lvl7pPr marL="3200400" lvl="6"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7pPr>
            <a:lvl8pPr marL="3657600" lvl="7"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8pPr>
            <a:lvl9pPr marL="4114800" lvl="8" indent="-374650" algn="l" rtl="0">
              <a:spcBef>
                <a:spcPts val="360"/>
              </a:spcBef>
              <a:spcAft>
                <a:spcPts val="0"/>
              </a:spcAft>
              <a:buClr>
                <a:schemeClr val="dk1"/>
              </a:buClr>
              <a:buSzPts val="2300"/>
              <a:buFont typeface="Assistant"/>
              <a:buChar char="■"/>
              <a:defRPr sz="2300">
                <a:latin typeface="Assistant"/>
                <a:ea typeface="Assistant"/>
                <a:cs typeface="Assistant"/>
                <a:sym typeface="Assistant"/>
              </a:defRPr>
            </a:lvl9pPr>
          </a:lstStyle>
          <a:p>
            <a:endParaRPr dirty="0"/>
          </a:p>
        </p:txBody>
      </p:sp>
      <p:sp>
        <p:nvSpPr>
          <p:cNvPr id="49" name="Google Shape;49;p10"/>
          <p:cNvSpPr txBox="1">
            <a:spLocks noGrp="1"/>
          </p:cNvSpPr>
          <p:nvPr>
            <p:ph type="title"/>
          </p:nvPr>
        </p:nvSpPr>
        <p:spPr>
          <a:xfrm>
            <a:off x="682150" y="3078925"/>
            <a:ext cx="8916900" cy="136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7500"/>
              <a:buFont typeface="Tenor Sans"/>
              <a:buNone/>
              <a:defRPr sz="7500" b="1" i="0">
                <a:solidFill>
                  <a:schemeClr val="dk2"/>
                </a:solidFill>
                <a:latin typeface="Montserrat Black" pitchFamily="2" charset="77"/>
                <a:ea typeface="Montserrat Black" pitchFamily="2" charset="77"/>
                <a:cs typeface="Montserrat Black" pitchFamily="2" charset="77"/>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
        <p:nvSpPr>
          <p:cNvPr id="3" name="Rectangle 2">
            <a:extLst>
              <a:ext uri="{FF2B5EF4-FFF2-40B4-BE49-F238E27FC236}">
                <a16:creationId xmlns:a16="http://schemas.microsoft.com/office/drawing/2014/main" id="{71E5A7C6-3A7A-DCF4-4A87-9ACE45B4D94D}"/>
              </a:ext>
            </a:extLst>
          </p:cNvPr>
          <p:cNvSpPr/>
          <p:nvPr userDrawn="1"/>
        </p:nvSpPr>
        <p:spPr>
          <a:xfrm>
            <a:off x="694529" y="4801866"/>
            <a:ext cx="2847742" cy="122347"/>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97086C-52FA-7380-4AC8-FF5382042282}"/>
              </a:ext>
            </a:extLst>
          </p:cNvPr>
          <p:cNvSpPr/>
          <p:nvPr userDrawn="1"/>
        </p:nvSpPr>
        <p:spPr>
          <a:xfrm>
            <a:off x="3542271" y="4801866"/>
            <a:ext cx="2946475" cy="122347"/>
          </a:xfrm>
          <a:prstGeom prst="rect">
            <a:avLst/>
          </a:prstGeom>
          <a:solidFill>
            <a:srgbClr val="8D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9A980F2-8485-5F56-BB8C-677461AADBC3}"/>
              </a:ext>
            </a:extLst>
          </p:cNvPr>
          <p:cNvSpPr/>
          <p:nvPr userDrawn="1"/>
        </p:nvSpPr>
        <p:spPr>
          <a:xfrm>
            <a:off x="6488746" y="4801866"/>
            <a:ext cx="3198951" cy="122347"/>
          </a:xfrm>
          <a:prstGeom prst="rect">
            <a:avLst/>
          </a:prstGeom>
          <a:solidFill>
            <a:srgbClr val="6FB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8A95-065E-15E2-F02E-A36927744B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81EB6C-1C6B-E41F-E790-1E6E9D0B6052}"/>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4" name="Footer Placeholder 3">
            <a:extLst>
              <a:ext uri="{FF2B5EF4-FFF2-40B4-BE49-F238E27FC236}">
                <a16:creationId xmlns:a16="http://schemas.microsoft.com/office/drawing/2014/main" id="{42BC8D8D-F5F1-A28E-D7DD-7828C937CA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16A013-5E93-642F-3CF7-9B31C97C4F0A}"/>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3318979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83994B-FBB1-2FB2-B95F-CBA2146ADE4C}"/>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3" name="Footer Placeholder 2">
            <a:extLst>
              <a:ext uri="{FF2B5EF4-FFF2-40B4-BE49-F238E27FC236}">
                <a16:creationId xmlns:a16="http://schemas.microsoft.com/office/drawing/2014/main" id="{38E2EF09-726C-147E-084F-353FA069DF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295DDC-45CE-F4F8-D06C-5FBC1952D3C4}"/>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1540873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A24C3-FA82-16D6-0478-AB4FF86FAEE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57F81570-A6FC-D220-5589-1DD91822602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FA78A-B6F1-CD6D-E84C-1DEF9E5ABAF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3373D210-0E2E-5F56-8D1E-8D4B25D6B88D}"/>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6" name="Footer Placeholder 5">
            <a:extLst>
              <a:ext uri="{FF2B5EF4-FFF2-40B4-BE49-F238E27FC236}">
                <a16:creationId xmlns:a16="http://schemas.microsoft.com/office/drawing/2014/main" id="{56EDC283-EEF3-C052-A872-F4A1B56D0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F499F4-CFF1-5ED6-C78A-2BF4E947D1CE}"/>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2102519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44DF4-937A-E07B-5FB4-E70D8E70F606}"/>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A748360-319F-8380-5422-249D1FC8022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81647427-F6A3-E2ED-4DF9-C2E3CF4BDE3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B36F2C-9AA5-52E8-CBA9-7DE006DE9892}"/>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6" name="Footer Placeholder 5">
            <a:extLst>
              <a:ext uri="{FF2B5EF4-FFF2-40B4-BE49-F238E27FC236}">
                <a16:creationId xmlns:a16="http://schemas.microsoft.com/office/drawing/2014/main" id="{2DAE5F75-7F6F-1495-B276-D751664FFB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D59F3-92E9-4EDB-A7D1-A33F678D0BDD}"/>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1407986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05596-E9DB-E4C7-B542-4F2BEBEEA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9A416B-052C-710A-E166-05C8BAC2A9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1E634-4D7A-F707-864B-081F809DC77E}"/>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D782C942-ABC5-DD50-C663-E08ECA003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1D6E63-A221-F645-1AB7-952AA06F167C}"/>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16849369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C26A36-A863-3DA7-64A9-3EF8B43673F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A80C0D-94A1-CD19-601D-A06A9ABB1C92}"/>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45A974-3255-9F9D-57B4-CD455AB6E1D0}"/>
              </a:ext>
            </a:extLst>
          </p:cNvPr>
          <p:cNvSpPr>
            <a:spLocks noGrp="1"/>
          </p:cNvSpPr>
          <p:nvPr>
            <p:ph type="dt" sz="half" idx="10"/>
          </p:nvPr>
        </p:nvSpPr>
        <p:spPr/>
        <p:txBody>
          <a:body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50AF4092-77A1-81E1-54A5-61ADE8664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E49B36-304D-1349-1A2B-494BC04AF354}"/>
              </a:ext>
            </a:extLst>
          </p:cNvPr>
          <p:cNvSpPr>
            <a:spLocks noGrp="1"/>
          </p:cNvSpPr>
          <p:nvPr>
            <p:ph type="sldNum" sz="quarter" idx="12"/>
          </p:nvPr>
        </p:nvSpPr>
        <p:spPr/>
        <p:txBody>
          <a:bodyPr/>
          <a:lstStyle/>
          <a:p>
            <a:fld id="{9206C09D-586C-9E4C-9EBE-3AE8521B684F}" type="slidenum">
              <a:rPr lang="en-US" smtClean="0"/>
              <a:t>‹#›</a:t>
            </a:fld>
            <a:endParaRPr lang="en-US"/>
          </a:p>
        </p:txBody>
      </p:sp>
    </p:spTree>
    <p:extLst>
      <p:ext uri="{BB962C8B-B14F-4D97-AF65-F5344CB8AC3E}">
        <p14:creationId xmlns:p14="http://schemas.microsoft.com/office/powerpoint/2010/main" val="1689699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3450194"/>
            <a:ext cx="15087600" cy="1578809"/>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669127" y="5490198"/>
            <a:ext cx="15087600" cy="662214"/>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2"/>
          <a:srcRect l="12163" t="2290" r="11691" b="16541"/>
          <a:stretch/>
        </p:blipFill>
        <p:spPr>
          <a:xfrm>
            <a:off x="1645920" y="1024576"/>
            <a:ext cx="2658666" cy="2013161"/>
          </a:xfrm>
          <a:prstGeom prst="rect">
            <a:avLst/>
          </a:prstGeom>
        </p:spPr>
      </p:pic>
      <p:sp>
        <p:nvSpPr>
          <p:cNvPr id="14" name="TextBox 13">
            <a:extLst>
              <a:ext uri="{FF2B5EF4-FFF2-40B4-BE49-F238E27FC236}">
                <a16:creationId xmlns:a16="http://schemas.microsoft.com/office/drawing/2014/main" id="{EA71DA85-4FD1-461C-BA01-D1B18FAA881E}"/>
              </a:ext>
            </a:extLst>
          </p:cNvPr>
          <p:cNvSpPr txBox="1"/>
          <p:nvPr userDrawn="1"/>
        </p:nvSpPr>
        <p:spPr>
          <a:xfrm>
            <a:off x="1469276" y="9673912"/>
            <a:ext cx="15264246" cy="507831"/>
          </a:xfrm>
          <a:prstGeom prst="rect">
            <a:avLst/>
          </a:prstGeom>
          <a:noFill/>
        </p:spPr>
        <p:txBody>
          <a:bodyPr wrap="square" rtlCol="0">
            <a:spAutoFit/>
          </a:bodyPr>
          <a:lstStyle/>
          <a:p>
            <a:pPr algn="ctr"/>
            <a:r>
              <a:rPr lang="en-CA" sz="2100" dirty="0" err="1">
                <a:solidFill>
                  <a:schemeClr val="bg1"/>
                </a:solidFill>
              </a:rPr>
              <a:t>aseq-ehaq.ca</a:t>
            </a:r>
            <a:r>
              <a:rPr lang="en-CA" sz="2100" dirty="0">
                <a:solidFill>
                  <a:schemeClr val="bg1"/>
                </a:solidFill>
              </a:rPr>
              <a:t> 		 </a:t>
            </a:r>
            <a:r>
              <a:rPr lang="en-CA" sz="2100" dirty="0" err="1">
                <a:solidFill>
                  <a:schemeClr val="bg1"/>
                </a:solidFill>
              </a:rPr>
              <a:t>ecoasisquebec.ca</a:t>
            </a:r>
            <a:r>
              <a:rPr lang="en-CA" sz="2100" dirty="0">
                <a:solidFill>
                  <a:schemeClr val="bg1"/>
                </a:solidFill>
              </a:rPr>
              <a:t> 		</a:t>
            </a:r>
            <a:r>
              <a:rPr lang="en-CA" sz="2100" dirty="0" err="1">
                <a:solidFill>
                  <a:schemeClr val="bg1"/>
                </a:solidFill>
              </a:rPr>
              <a:t>HypersensibiliteEnvironnementale.com</a:t>
            </a:r>
            <a:r>
              <a:rPr lang="en-CA" sz="2100" dirty="0">
                <a:solidFill>
                  <a:schemeClr val="bg1"/>
                </a:solidFill>
              </a:rPr>
              <a:t> 	 </a:t>
            </a:r>
            <a:r>
              <a:rPr lang="en-CA" sz="2700" b="0" i="0" kern="1200" dirty="0" err="1">
                <a:solidFill>
                  <a:schemeClr val="bg1"/>
                </a:solidFill>
                <a:effectLst/>
                <a:latin typeface="+mn-lt"/>
                <a:ea typeface="+mn-ea"/>
                <a:cs typeface="+mn-cs"/>
              </a:rPr>
              <a:t>LaVieEcolo.ca</a:t>
            </a:r>
            <a:endParaRPr lang="en-CA" sz="2100" dirty="0">
              <a:solidFill>
                <a:schemeClr val="bg1"/>
              </a:solidFill>
            </a:endParaRPr>
          </a:p>
        </p:txBody>
      </p:sp>
      <p:sp>
        <p:nvSpPr>
          <p:cNvPr id="13" name="Rectangle 12">
            <a:extLst>
              <a:ext uri="{FF2B5EF4-FFF2-40B4-BE49-F238E27FC236}">
                <a16:creationId xmlns:a16="http://schemas.microsoft.com/office/drawing/2014/main" id="{CD9904C8-1559-49D2-9F97-E25746681DB7}"/>
              </a:ext>
            </a:extLst>
          </p:cNvPr>
          <p:cNvSpPr/>
          <p:nvPr userDrawn="1"/>
        </p:nvSpPr>
        <p:spPr>
          <a:xfrm>
            <a:off x="1583922" y="8759075"/>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b="0" dirty="0">
              <a:solidFill>
                <a:schemeClr val="accent2"/>
              </a:solidFill>
              <a:latin typeface="+mn-lt"/>
            </a:endParaRPr>
          </a:p>
        </p:txBody>
      </p:sp>
      <p:sp>
        <p:nvSpPr>
          <p:cNvPr id="15" name="Rectangle 14">
            <a:extLst>
              <a:ext uri="{FF2B5EF4-FFF2-40B4-BE49-F238E27FC236}">
                <a16:creationId xmlns:a16="http://schemas.microsoft.com/office/drawing/2014/main" id="{47854455-38C3-466D-9EC4-203E7A390356}"/>
              </a:ext>
            </a:extLst>
          </p:cNvPr>
          <p:cNvSpPr/>
          <p:nvPr userDrawn="1"/>
        </p:nvSpPr>
        <p:spPr>
          <a:xfrm>
            <a:off x="10990493" y="8736564"/>
            <a:ext cx="5713586" cy="415498"/>
          </a:xfrm>
          <a:prstGeom prst="rect">
            <a:avLst/>
          </a:prstGeom>
        </p:spPr>
        <p:txBody>
          <a:bodyPr wrap="square">
            <a:spAutoFit/>
          </a:bodyPr>
          <a:lstStyle/>
          <a:p>
            <a:pPr algn="r"/>
            <a:r>
              <a:rPr lang="en-CA" sz="2100" b="0" i="0" kern="1200" dirty="0">
                <a:solidFill>
                  <a:schemeClr val="accent2"/>
                </a:solidFill>
                <a:effectLst/>
                <a:latin typeface="+mn-lt"/>
                <a:ea typeface="+mn-ea"/>
                <a:cs typeface="+mn-cs"/>
              </a:rPr>
              <a:t>Tel : 514.332.4320  Fax : 450 227 4143 </a:t>
            </a:r>
            <a:endParaRPr lang="en-CA" sz="2100" dirty="0">
              <a:solidFill>
                <a:schemeClr val="accent2"/>
              </a:solidFill>
            </a:endParaRPr>
          </a:p>
        </p:txBody>
      </p:sp>
      <p:sp>
        <p:nvSpPr>
          <p:cNvPr id="16" name="Rectangle 15">
            <a:extLst>
              <a:ext uri="{FF2B5EF4-FFF2-40B4-BE49-F238E27FC236}">
                <a16:creationId xmlns:a16="http://schemas.microsoft.com/office/drawing/2014/main" id="{68E1D8D5-1744-4788-A308-5EC0CDFF7B74}"/>
              </a:ext>
            </a:extLst>
          </p:cNvPr>
          <p:cNvSpPr/>
          <p:nvPr userDrawn="1"/>
        </p:nvSpPr>
        <p:spPr>
          <a:xfrm>
            <a:off x="1597841" y="8113240"/>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Tree>
    <p:extLst>
      <p:ext uri="{BB962C8B-B14F-4D97-AF65-F5344CB8AC3E}">
        <p14:creationId xmlns:p14="http://schemas.microsoft.com/office/powerpoint/2010/main" val="28698518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45920" y="1028700"/>
            <a:ext cx="12579531" cy="1329690"/>
          </a:xfrm>
        </p:spPr>
        <p:txBody>
          <a:bodyPr>
            <a:normAutofit/>
          </a:bodyPr>
          <a:lstStyle>
            <a:lvl1pPr>
              <a:defRPr sz="81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4200"/>
            </a:lvl1pPr>
            <a:lvl2pPr>
              <a:defRPr sz="3600"/>
            </a:lvl2pPr>
            <a:lvl3pPr>
              <a:defRPr sz="2700"/>
            </a:lvl3pPr>
            <a:lvl4pPr>
              <a:defRPr sz="2700"/>
            </a:lvl4pPr>
            <a:lvl5pPr>
              <a:defRPr sz="27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24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8788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4426202"/>
            <a:ext cx="15087600" cy="1496616"/>
          </a:xfrm>
        </p:spPr>
        <p:txBody>
          <a:bodyPr anchor="b">
            <a:normAutofit/>
          </a:bodyPr>
          <a:lstStyle>
            <a:lvl1pPr algn="l">
              <a:lnSpc>
                <a:spcPct val="85000"/>
              </a:lnSpc>
              <a:defRPr sz="9900" spc="-75" baseline="0">
                <a:solidFill>
                  <a:schemeClr val="tx1">
                    <a:lumMod val="85000"/>
                    <a:lumOff val="15000"/>
                  </a:schemeClr>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pic>
        <p:nvPicPr>
          <p:cNvPr id="12" name="Picture 11" descr="A close up of a logo&#10;&#10;Description automatically generated">
            <a:extLst>
              <a:ext uri="{FF2B5EF4-FFF2-40B4-BE49-F238E27FC236}">
                <a16:creationId xmlns:a16="http://schemas.microsoft.com/office/drawing/2014/main" id="{30D66375-BC0B-4C65-82C9-82DFC3B92498}"/>
              </a:ext>
            </a:extLst>
          </p:cNvPr>
          <p:cNvPicPr>
            <a:picLocks noChangeAspect="1"/>
          </p:cNvPicPr>
          <p:nvPr userDrawn="1"/>
        </p:nvPicPr>
        <p:blipFill rotWithShape="1">
          <a:blip r:embed="rId2"/>
          <a:srcRect l="12163" t="2290" r="11691" b="16541"/>
          <a:stretch/>
        </p:blipFill>
        <p:spPr>
          <a:xfrm>
            <a:off x="1645920" y="1024576"/>
            <a:ext cx="2658666" cy="2013161"/>
          </a:xfrm>
          <a:prstGeom prst="rect">
            <a:avLst/>
          </a:prstGeom>
        </p:spPr>
      </p:pic>
      <p:sp>
        <p:nvSpPr>
          <p:cNvPr id="16" name="Rectangle 15">
            <a:extLst>
              <a:ext uri="{FF2B5EF4-FFF2-40B4-BE49-F238E27FC236}">
                <a16:creationId xmlns:a16="http://schemas.microsoft.com/office/drawing/2014/main" id="{809E94A5-C314-4A06-B224-AE3020D8ACAB}"/>
              </a:ext>
            </a:extLst>
          </p:cNvPr>
          <p:cNvSpPr/>
          <p:nvPr userDrawn="1"/>
        </p:nvSpPr>
        <p:spPr>
          <a:xfrm>
            <a:off x="1583922" y="8800640"/>
            <a:ext cx="5819222" cy="415498"/>
          </a:xfrm>
          <a:prstGeom prst="rect">
            <a:avLst/>
          </a:prstGeom>
        </p:spPr>
        <p:txBody>
          <a:bodyPr wrap="none">
            <a:spAutoFit/>
          </a:bodyPr>
          <a:lstStyle/>
          <a:p>
            <a:r>
              <a:rPr lang="en-CA" sz="2100" b="0" i="0" dirty="0">
                <a:solidFill>
                  <a:schemeClr val="accent2"/>
                </a:solidFill>
                <a:effectLst/>
                <a:latin typeface="+mn-lt"/>
              </a:rPr>
              <a:t>CP 364/PO Box 364, Saint-</a:t>
            </a:r>
            <a:r>
              <a:rPr lang="en-CA" sz="2100" b="0" i="0" dirty="0" err="1">
                <a:solidFill>
                  <a:schemeClr val="accent2"/>
                </a:solidFill>
                <a:effectLst/>
                <a:latin typeface="+mn-lt"/>
              </a:rPr>
              <a:t>Sauveur</a:t>
            </a:r>
            <a:r>
              <a:rPr lang="en-CA" sz="2100" b="0" i="0" dirty="0">
                <a:solidFill>
                  <a:schemeClr val="accent2"/>
                </a:solidFill>
                <a:effectLst/>
                <a:latin typeface="+mn-lt"/>
              </a:rPr>
              <a:t>, Québec J0R 1R1</a:t>
            </a:r>
            <a:endParaRPr lang="en-CA" sz="2100" dirty="0">
              <a:solidFill>
                <a:schemeClr val="accent2"/>
              </a:solidFill>
              <a:latin typeface="+mn-lt"/>
            </a:endParaRPr>
          </a:p>
        </p:txBody>
      </p:sp>
      <p:sp>
        <p:nvSpPr>
          <p:cNvPr id="17" name="Rectangle 16">
            <a:extLst>
              <a:ext uri="{FF2B5EF4-FFF2-40B4-BE49-F238E27FC236}">
                <a16:creationId xmlns:a16="http://schemas.microsoft.com/office/drawing/2014/main" id="{44B68F77-F257-4C66-A66A-B120C749DB54}"/>
              </a:ext>
            </a:extLst>
          </p:cNvPr>
          <p:cNvSpPr/>
          <p:nvPr userDrawn="1"/>
        </p:nvSpPr>
        <p:spPr>
          <a:xfrm>
            <a:off x="11167487" y="8815274"/>
            <a:ext cx="5713586" cy="507831"/>
          </a:xfrm>
          <a:prstGeom prst="rect">
            <a:avLst/>
          </a:prstGeom>
        </p:spPr>
        <p:txBody>
          <a:bodyPr wrap="square">
            <a:spAutoFit/>
          </a:bodyPr>
          <a:lstStyle/>
          <a:p>
            <a:r>
              <a:rPr lang="en-CA" sz="2700" b="0" i="0" kern="1200" dirty="0">
                <a:solidFill>
                  <a:schemeClr val="accent2"/>
                </a:solidFill>
                <a:effectLst/>
                <a:latin typeface="+mn-lt"/>
                <a:ea typeface="+mn-ea"/>
                <a:cs typeface="+mn-cs"/>
              </a:rPr>
              <a:t>Tel : 514.332.4320  Fax : 450 227 4143 </a:t>
            </a:r>
            <a:endParaRPr lang="en-CA" sz="2100" dirty="0">
              <a:solidFill>
                <a:schemeClr val="accent2"/>
              </a:solidFill>
            </a:endParaRPr>
          </a:p>
        </p:txBody>
      </p:sp>
      <p:sp>
        <p:nvSpPr>
          <p:cNvPr id="13" name="Rectangle 12">
            <a:extLst>
              <a:ext uri="{FF2B5EF4-FFF2-40B4-BE49-F238E27FC236}">
                <a16:creationId xmlns:a16="http://schemas.microsoft.com/office/drawing/2014/main" id="{3A42D792-3A68-4A3F-9A31-C380774BCDF4}"/>
              </a:ext>
            </a:extLst>
          </p:cNvPr>
          <p:cNvSpPr/>
          <p:nvPr userDrawn="1"/>
        </p:nvSpPr>
        <p:spPr>
          <a:xfrm>
            <a:off x="1597841" y="8154805"/>
            <a:ext cx="15087599" cy="526298"/>
          </a:xfrm>
          <a:prstGeom prst="rect">
            <a:avLst/>
          </a:prstGeom>
        </p:spPr>
        <p:txBody>
          <a:bodyPr wrap="square">
            <a:spAutoFit/>
          </a:bodyPr>
          <a:lstStyle/>
          <a:p>
            <a:r>
              <a:rPr lang="fr-FR" sz="2820" b="0" i="0" dirty="0">
                <a:solidFill>
                  <a:schemeClr val="accent2"/>
                </a:solidFill>
                <a:effectLst/>
                <a:latin typeface="+mn-lt"/>
              </a:rPr>
              <a:t>Association pour la santé environnementale du Québec - Environmental Health Association of Québec</a:t>
            </a:r>
            <a:endParaRPr lang="en-CA" sz="2820" dirty="0">
              <a:solidFill>
                <a:schemeClr val="accent2"/>
              </a:solidFill>
              <a:latin typeface="+mn-lt"/>
            </a:endParaRPr>
          </a:p>
        </p:txBody>
      </p:sp>
      <p:sp>
        <p:nvSpPr>
          <p:cNvPr id="15" name="TextBox 14">
            <a:extLst>
              <a:ext uri="{FF2B5EF4-FFF2-40B4-BE49-F238E27FC236}">
                <a16:creationId xmlns:a16="http://schemas.microsoft.com/office/drawing/2014/main" id="{6089917E-0F2F-A94C-A0EF-F02D9B0E4F51}"/>
              </a:ext>
            </a:extLst>
          </p:cNvPr>
          <p:cNvSpPr txBox="1"/>
          <p:nvPr userDrawn="1"/>
        </p:nvSpPr>
        <p:spPr>
          <a:xfrm>
            <a:off x="1469276" y="9673912"/>
            <a:ext cx="15264246" cy="507831"/>
          </a:xfrm>
          <a:prstGeom prst="rect">
            <a:avLst/>
          </a:prstGeom>
          <a:noFill/>
        </p:spPr>
        <p:txBody>
          <a:bodyPr wrap="square" rtlCol="0">
            <a:spAutoFit/>
          </a:bodyPr>
          <a:lstStyle/>
          <a:p>
            <a:pPr algn="ctr"/>
            <a:r>
              <a:rPr lang="en-CA" sz="2100" dirty="0" err="1">
                <a:solidFill>
                  <a:schemeClr val="bg1"/>
                </a:solidFill>
              </a:rPr>
              <a:t>aseq-ehaq.ca</a:t>
            </a:r>
            <a:r>
              <a:rPr lang="en-CA" sz="2100" dirty="0">
                <a:solidFill>
                  <a:schemeClr val="bg1"/>
                </a:solidFill>
              </a:rPr>
              <a:t> 		 </a:t>
            </a:r>
            <a:r>
              <a:rPr lang="en-CA" sz="2100" dirty="0" err="1">
                <a:solidFill>
                  <a:schemeClr val="bg1"/>
                </a:solidFill>
              </a:rPr>
              <a:t>ecoasisquebec.ca</a:t>
            </a:r>
            <a:r>
              <a:rPr lang="en-CA" sz="2100" dirty="0">
                <a:solidFill>
                  <a:schemeClr val="bg1"/>
                </a:solidFill>
              </a:rPr>
              <a:t> 		</a:t>
            </a:r>
            <a:r>
              <a:rPr lang="en-CA" sz="2100" dirty="0" err="1">
                <a:solidFill>
                  <a:schemeClr val="bg1"/>
                </a:solidFill>
              </a:rPr>
              <a:t>HypersensibiliteEnvironnementale.com</a:t>
            </a:r>
            <a:r>
              <a:rPr lang="en-CA" sz="2100" dirty="0">
                <a:solidFill>
                  <a:schemeClr val="bg1"/>
                </a:solidFill>
              </a:rPr>
              <a:t> 	 </a:t>
            </a:r>
            <a:r>
              <a:rPr lang="en-CA" sz="2700" b="0" i="0" kern="1200" dirty="0" err="1">
                <a:solidFill>
                  <a:schemeClr val="bg1"/>
                </a:solidFill>
                <a:effectLst/>
                <a:latin typeface="+mn-lt"/>
                <a:ea typeface="+mn-ea"/>
                <a:cs typeface="+mn-cs"/>
              </a:rPr>
              <a:t>LaVieEcolo.ca</a:t>
            </a:r>
            <a:endParaRPr lang="en-CA" sz="2100" dirty="0">
              <a:solidFill>
                <a:schemeClr val="bg1"/>
              </a:solidFill>
            </a:endParaRPr>
          </a:p>
        </p:txBody>
      </p:sp>
    </p:spTree>
    <p:extLst>
      <p:ext uri="{BB962C8B-B14F-4D97-AF65-F5344CB8AC3E}">
        <p14:creationId xmlns:p14="http://schemas.microsoft.com/office/powerpoint/2010/main" val="42213773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2218400" y="4897350"/>
            <a:ext cx="8229600" cy="45261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1pPr>
            <a:lvl2pPr marL="914400" lvl="1"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2pPr>
            <a:lvl3pPr marL="1371600" lvl="2"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3pPr>
            <a:lvl4pPr marL="1828800" lvl="3"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4pPr>
            <a:lvl5pPr marL="2286000" lvl="4"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5pPr>
            <a:lvl6pPr marL="2743200" lvl="5"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6pPr>
            <a:lvl7pPr marL="3200400" lvl="6"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7pPr>
            <a:lvl8pPr marL="3657600" lvl="7"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8pPr>
            <a:lvl9pPr marL="4114800" lvl="8" indent="-342900" algn="l" rtl="0">
              <a:spcBef>
                <a:spcPts val="360"/>
              </a:spcBef>
              <a:spcAft>
                <a:spcPts val="0"/>
              </a:spcAft>
              <a:buClr>
                <a:schemeClr val="dk1"/>
              </a:buClr>
              <a:buSzPts val="1800"/>
              <a:buFont typeface="Assistant"/>
              <a:buChar char="■"/>
              <a:defRPr>
                <a:latin typeface="Assistant"/>
                <a:ea typeface="Assistant"/>
                <a:cs typeface="Assistant"/>
                <a:sym typeface="Assistant"/>
              </a:defRPr>
            </a:lvl9pPr>
          </a:lstStyle>
          <a:p>
            <a:endParaRPr dirty="0"/>
          </a:p>
        </p:txBody>
      </p:sp>
      <p:sp>
        <p:nvSpPr>
          <p:cNvPr id="7" name="Google Shape;7;p1"/>
          <p:cNvSpPr txBox="1">
            <a:spLocks noGrp="1"/>
          </p:cNvSpPr>
          <p:nvPr>
            <p:ph type="title"/>
          </p:nvPr>
        </p:nvSpPr>
        <p:spPr>
          <a:xfrm>
            <a:off x="1152300" y="649600"/>
            <a:ext cx="14335800" cy="3389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12300"/>
              <a:buFont typeface="Tenor Sans"/>
              <a:buNone/>
              <a:defRPr sz="12300">
                <a:solidFill>
                  <a:schemeClr val="dk2"/>
                </a:solidFill>
                <a:latin typeface="Tenor Sans"/>
                <a:ea typeface="Tenor Sans"/>
                <a:cs typeface="Tenor Sans"/>
                <a:sym typeface="Tenor Sa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Montserrat Black" pitchFamily="2" charset="77"/>
          <a:ea typeface="Montserrat Black"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endParaRPr lang="en-US" dirty="0"/>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logo&#10;&#10;Description automatically generated">
            <a:extLst>
              <a:ext uri="{FF2B5EF4-FFF2-40B4-BE49-F238E27FC236}">
                <a16:creationId xmlns:a16="http://schemas.microsoft.com/office/drawing/2014/main" id="{5507EA9D-C31B-454F-8393-528F58EA1964}"/>
              </a:ext>
            </a:extLst>
          </p:cNvPr>
          <p:cNvPicPr>
            <a:picLocks noChangeAspect="1"/>
          </p:cNvPicPr>
          <p:nvPr userDrawn="1"/>
        </p:nvPicPr>
        <p:blipFill rotWithShape="1">
          <a:blip r:embed="rId14"/>
          <a:srcRect l="12163" t="2290" r="11691" b="16541"/>
          <a:stretch/>
        </p:blipFill>
        <p:spPr>
          <a:xfrm>
            <a:off x="15834705" y="803501"/>
            <a:ext cx="1887120" cy="1428941"/>
          </a:xfrm>
          <a:prstGeom prst="rect">
            <a:avLst/>
          </a:prstGeom>
        </p:spPr>
      </p:pic>
    </p:spTree>
    <p:extLst>
      <p:ext uri="{BB962C8B-B14F-4D97-AF65-F5344CB8AC3E}">
        <p14:creationId xmlns:p14="http://schemas.microsoft.com/office/powerpoint/2010/main" val="233272827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endParaRPr lang="en-US" dirty="0"/>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BF06DCE3-8F55-3640-BD85-8415940B9DFD}"/>
              </a:ext>
            </a:extLst>
          </p:cNvPr>
          <p:cNvPicPr>
            <a:picLocks noChangeAspect="1"/>
          </p:cNvPicPr>
          <p:nvPr userDrawn="1"/>
        </p:nvPicPr>
        <p:blipFill rotWithShape="1">
          <a:blip r:embed="rId15"/>
          <a:srcRect l="12163" t="2290" r="11691" b="16541"/>
          <a:stretch/>
        </p:blipFill>
        <p:spPr>
          <a:xfrm>
            <a:off x="15834705" y="803501"/>
            <a:ext cx="1887120" cy="1428941"/>
          </a:xfrm>
          <a:prstGeom prst="rect">
            <a:avLst/>
          </a:prstGeom>
        </p:spPr>
      </p:pic>
    </p:spTree>
    <p:extLst>
      <p:ext uri="{BB962C8B-B14F-4D97-AF65-F5344CB8AC3E}">
        <p14:creationId xmlns:p14="http://schemas.microsoft.com/office/powerpoint/2010/main" val="197642283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hdr="0" ftr="0" dt="0"/>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endParaRPr lang="en-US" dirty="0"/>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4FAB73BC-B049-4115-A692-8D63A059BFB8}" type="slidenum">
              <a:rPr lang="en-US" smtClean="0"/>
              <a:pPr/>
              <a:t>‹#›</a:t>
            </a:fld>
            <a:endParaRPr lang="en-US" dirty="0"/>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183153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9450F9-E792-1FDF-3319-E9AFE908823C}"/>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C998FED-7EA9-C8DA-60FB-4C6A0D5E4C4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A7ACAD9-3F7E-7962-C78C-C093ED57191A}"/>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5FCA7599-1C69-4868-A930-34185B115ED3}" type="datetimeFigureOut">
              <a:rPr lang="en-CA" smtClean="0"/>
              <a:t>2024-11-28</a:t>
            </a:fld>
            <a:endParaRPr lang="en-CA"/>
          </a:p>
        </p:txBody>
      </p:sp>
      <p:sp>
        <p:nvSpPr>
          <p:cNvPr id="5" name="Footer Placeholder 4">
            <a:extLst>
              <a:ext uri="{FF2B5EF4-FFF2-40B4-BE49-F238E27FC236}">
                <a16:creationId xmlns:a16="http://schemas.microsoft.com/office/drawing/2014/main" id="{920CF91E-74B2-827C-0A14-4C4075ECCF7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5585D3D2-389E-F466-EA22-4B94D724EB25}"/>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BAE39C0-EE8F-4967-9C43-DDA1648F5984}" type="slidenum">
              <a:rPr lang="en-CA" smtClean="0"/>
              <a:t>‹#›</a:t>
            </a:fld>
            <a:endParaRPr lang="en-CA"/>
          </a:p>
        </p:txBody>
      </p:sp>
    </p:spTree>
    <p:extLst>
      <p:ext uri="{BB962C8B-B14F-4D97-AF65-F5344CB8AC3E}">
        <p14:creationId xmlns:p14="http://schemas.microsoft.com/office/powerpoint/2010/main" val="181176854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F5069-119E-9046-B896-D1525FBC29E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FF7907-FE73-67BD-B0EB-9862C29BFF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ABECA-8205-202D-871A-CC27C6F369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9D24D400-85B8-3647-85BC-B4248902FDCF}" type="datetimeFigureOut">
              <a:rPr lang="en-US" smtClean="0"/>
              <a:t>11/28/2024</a:t>
            </a:fld>
            <a:endParaRPr lang="en-US"/>
          </a:p>
        </p:txBody>
      </p:sp>
      <p:sp>
        <p:nvSpPr>
          <p:cNvPr id="5" name="Footer Placeholder 4">
            <a:extLst>
              <a:ext uri="{FF2B5EF4-FFF2-40B4-BE49-F238E27FC236}">
                <a16:creationId xmlns:a16="http://schemas.microsoft.com/office/drawing/2014/main" id="{E38303C0-4B8A-F879-C669-FD2101A4E998}"/>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D3281EE-EAC3-E698-2B12-9C53D510A91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9206C09D-586C-9E4C-9EBE-3AE8521B684F}" type="slidenum">
              <a:rPr lang="en-US" smtClean="0"/>
              <a:t>‹#›</a:t>
            </a:fld>
            <a:endParaRPr lang="en-US"/>
          </a:p>
        </p:txBody>
      </p:sp>
    </p:spTree>
    <p:extLst>
      <p:ext uri="{BB962C8B-B14F-4D97-AF65-F5344CB8AC3E}">
        <p14:creationId xmlns:p14="http://schemas.microsoft.com/office/powerpoint/2010/main" val="252999140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9.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3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5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6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7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7" name="Google Shape;57;p11"/>
          <p:cNvPicPr preferRelativeResize="0"/>
          <p:nvPr/>
        </p:nvPicPr>
        <p:blipFill rotWithShape="1">
          <a:blip r:embed="rId3">
            <a:alphaModFix/>
          </a:blip>
          <a:srcRect/>
          <a:stretch/>
        </p:blipFill>
        <p:spPr>
          <a:xfrm>
            <a:off x="10058400" y="1977805"/>
            <a:ext cx="8229600" cy="5486400"/>
          </a:xfrm>
          <a:prstGeom prst="rect">
            <a:avLst/>
          </a:prstGeom>
          <a:noFill/>
          <a:ln>
            <a:noFill/>
          </a:ln>
        </p:spPr>
      </p:pic>
      <p:sp>
        <p:nvSpPr>
          <p:cNvPr id="62" name="Google Shape;62;p11"/>
          <p:cNvSpPr txBox="1">
            <a:spLocks noGrp="1"/>
          </p:cNvSpPr>
          <p:nvPr>
            <p:ph type="body" idx="1"/>
          </p:nvPr>
        </p:nvSpPr>
        <p:spPr>
          <a:xfrm>
            <a:off x="1253193" y="4216659"/>
            <a:ext cx="7890807" cy="1637265"/>
          </a:xfrm>
          <a:prstGeom prst="rect">
            <a:avLst/>
          </a:prstGeom>
        </p:spPr>
        <p:txBody>
          <a:bodyPr spcFirstLastPara="1" wrap="square" lIns="91425" tIns="45700" rIns="91425" bIns="45700" anchor="t" anchorCtr="0">
            <a:normAutofit fontScale="25000" lnSpcReduction="20000"/>
          </a:bodyPr>
          <a:lstStyle/>
          <a:p>
            <a:pPr marL="0" lvl="0" indent="0" algn="l" rtl="0">
              <a:lnSpc>
                <a:spcPct val="120000"/>
              </a:lnSpc>
              <a:spcBef>
                <a:spcPts val="360"/>
              </a:spcBef>
              <a:spcAft>
                <a:spcPts val="0"/>
              </a:spcAft>
              <a:buNone/>
            </a:pPr>
            <a:r>
              <a:rPr lang="en-US" sz="16000" b="1" dirty="0"/>
              <a:t>Annual General Meeting</a:t>
            </a:r>
          </a:p>
          <a:p>
            <a:pPr marL="0" lvl="0" indent="0" algn="l" rtl="0">
              <a:lnSpc>
                <a:spcPct val="120000"/>
              </a:lnSpc>
              <a:spcBef>
                <a:spcPts val="360"/>
              </a:spcBef>
              <a:spcAft>
                <a:spcPts val="0"/>
              </a:spcAft>
              <a:buNone/>
            </a:pPr>
            <a:r>
              <a:rPr lang="en-US" sz="16000" b="1" dirty="0"/>
              <a:t>November 28, 2024</a:t>
            </a: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r>
              <a:rPr lang="en-US" sz="12800" b="1" dirty="0">
                <a:solidFill>
                  <a:srgbClr val="7030A0"/>
                </a:solidFill>
              </a:rPr>
              <a:t>We will begin shortly</a:t>
            </a:r>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sz="4000" b="1" dirty="0"/>
          </a:p>
        </p:txBody>
      </p:sp>
      <p:pic>
        <p:nvPicPr>
          <p:cNvPr id="4" name="Picture 3">
            <a:extLst>
              <a:ext uri="{FF2B5EF4-FFF2-40B4-BE49-F238E27FC236}">
                <a16:creationId xmlns:a16="http://schemas.microsoft.com/office/drawing/2014/main" id="{645CED3F-320F-0113-561E-8CB0602BA65D}"/>
              </a:ext>
            </a:extLst>
          </p:cNvPr>
          <p:cNvPicPr>
            <a:picLocks noChangeAspect="1"/>
          </p:cNvPicPr>
          <p:nvPr/>
        </p:nvPicPr>
        <p:blipFill>
          <a:blip r:embed="rId4"/>
          <a:stretch>
            <a:fillRect/>
          </a:stretch>
        </p:blipFill>
        <p:spPr>
          <a:xfrm>
            <a:off x="1083430" y="1977805"/>
            <a:ext cx="7497863" cy="1701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1586-A341-41E8-8709-04EFF9C1E59A}"/>
              </a:ext>
            </a:extLst>
          </p:cNvPr>
          <p:cNvSpPr>
            <a:spLocks noGrp="1"/>
          </p:cNvSpPr>
          <p:nvPr>
            <p:ph type="ctrTitle"/>
          </p:nvPr>
        </p:nvSpPr>
        <p:spPr>
          <a:xfrm>
            <a:off x="4311893" y="4578148"/>
            <a:ext cx="15087600" cy="1578809"/>
          </a:xfrm>
        </p:spPr>
        <p:txBody>
          <a:bodyPr>
            <a:normAutofit fontScale="90000"/>
          </a:bodyPr>
          <a:lstStyle/>
          <a:p>
            <a:r>
              <a:rPr lang="en-US" dirty="0"/>
              <a:t>Empowering Community and Removal of Barriers</a:t>
            </a:r>
            <a:br>
              <a:rPr lang="en-US" dirty="0"/>
            </a:br>
            <a:r>
              <a:rPr lang="en-US" dirty="0"/>
              <a:t>                                    </a:t>
            </a:r>
            <a:endParaRPr lang="en-CA" b="1" dirty="0">
              <a:solidFill>
                <a:schemeClr val="accent3">
                  <a:lumMod val="75000"/>
                </a:schemeClr>
              </a:solidFill>
            </a:endParaRPr>
          </a:p>
        </p:txBody>
      </p:sp>
      <p:sp>
        <p:nvSpPr>
          <p:cNvPr id="3" name="Subtitle 2">
            <a:extLst>
              <a:ext uri="{FF2B5EF4-FFF2-40B4-BE49-F238E27FC236}">
                <a16:creationId xmlns:a16="http://schemas.microsoft.com/office/drawing/2014/main" id="{6794CD2E-9402-4A96-B3AD-EBABF9C7C771}"/>
              </a:ext>
            </a:extLst>
          </p:cNvPr>
          <p:cNvSpPr>
            <a:spLocks noGrp="1"/>
          </p:cNvSpPr>
          <p:nvPr>
            <p:ph type="subTitle" idx="1"/>
          </p:nvPr>
        </p:nvSpPr>
        <p:spPr>
          <a:xfrm>
            <a:off x="1600200" y="6400005"/>
            <a:ext cx="15087600" cy="662214"/>
          </a:xfrm>
        </p:spPr>
        <p:txBody>
          <a:bodyPr/>
          <a:lstStyle/>
          <a:p>
            <a:r>
              <a:rPr lang="en-US" dirty="0"/>
              <a:t>R</a:t>
            </a:r>
            <a:r>
              <a:rPr lang="en-CA" dirty="0" err="1"/>
              <a:t>ohini</a:t>
            </a:r>
            <a:r>
              <a:rPr lang="en-CA" dirty="0"/>
              <a:t> peris, president &amp; </a:t>
            </a:r>
            <a:r>
              <a:rPr lang="en-CA" dirty="0" err="1"/>
              <a:t>ceo</a:t>
            </a:r>
            <a:endParaRPr lang="en-CA" dirty="0"/>
          </a:p>
        </p:txBody>
      </p:sp>
      <p:sp>
        <p:nvSpPr>
          <p:cNvPr id="5" name="Subtitle 2">
            <a:extLst>
              <a:ext uri="{FF2B5EF4-FFF2-40B4-BE49-F238E27FC236}">
                <a16:creationId xmlns:a16="http://schemas.microsoft.com/office/drawing/2014/main" id="{3C6EA548-E06C-433D-A36B-7C4AE6504C3D}"/>
              </a:ext>
            </a:extLst>
          </p:cNvPr>
          <p:cNvSpPr txBox="1">
            <a:spLocks/>
          </p:cNvSpPr>
          <p:nvPr/>
        </p:nvSpPr>
        <p:spPr>
          <a:xfrm>
            <a:off x="1600200" y="7305269"/>
            <a:ext cx="15087600" cy="662214"/>
          </a:xfrm>
          <a:prstGeom prst="rect">
            <a:avLst/>
          </a:prstGeom>
        </p:spPr>
        <p:txBody>
          <a:bodyPr vert="horz" lIns="137160" tIns="68580" rIns="137160" bIns="6858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defTabSz="1371600">
              <a:spcBef>
                <a:spcPts val="1800"/>
              </a:spcBef>
              <a:spcAft>
                <a:spcPts val="300"/>
              </a:spcAft>
              <a:buClr>
                <a:srgbClr val="99CB38"/>
              </a:buClr>
              <a:defRPr/>
            </a:pPr>
            <a:r>
              <a:rPr lang="en-US" sz="3600" spc="300" dirty="0">
                <a:solidFill>
                  <a:srgbClr val="455F51"/>
                </a:solidFill>
                <a:latin typeface="Calibri Light" panose="020F0302020204030204"/>
              </a:rPr>
              <a:t>November 27</a:t>
            </a:r>
            <a:r>
              <a:rPr lang="en-CA" sz="3600" spc="300" dirty="0">
                <a:solidFill>
                  <a:srgbClr val="455F51"/>
                </a:solidFill>
                <a:latin typeface="Calibri Light" panose="020F0302020204030204"/>
              </a:rPr>
              <a:t>, 2024</a:t>
            </a:r>
          </a:p>
        </p:txBody>
      </p:sp>
      <p:sp>
        <p:nvSpPr>
          <p:cNvPr id="4" name="TextBox 3">
            <a:extLst>
              <a:ext uri="{FF2B5EF4-FFF2-40B4-BE49-F238E27FC236}">
                <a16:creationId xmlns:a16="http://schemas.microsoft.com/office/drawing/2014/main" id="{82B614D9-26C1-47D9-9159-5D75011E8619}"/>
              </a:ext>
            </a:extLst>
          </p:cNvPr>
          <p:cNvSpPr txBox="1"/>
          <p:nvPr/>
        </p:nvSpPr>
        <p:spPr>
          <a:xfrm>
            <a:off x="12450554" y="5017075"/>
            <a:ext cx="1371600" cy="507831"/>
          </a:xfrm>
          <a:prstGeom prst="rect">
            <a:avLst/>
          </a:prstGeom>
          <a:noFill/>
        </p:spPr>
        <p:txBody>
          <a:bodyPr wrap="square" rtlCol="0">
            <a:spAutoFit/>
          </a:bodyPr>
          <a:lstStyle/>
          <a:p>
            <a:pPr defTabSz="685800">
              <a:buClrTx/>
              <a:defRPr/>
            </a:pPr>
            <a:endParaRPr lang="en-CA" sz="2700" kern="1200" dirty="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0BE0328B-8BBE-EFC7-3814-4B91D081BB2F}"/>
              </a:ext>
            </a:extLst>
          </p:cNvPr>
          <p:cNvPicPr>
            <a:picLocks noChangeAspect="1"/>
          </p:cNvPicPr>
          <p:nvPr/>
        </p:nvPicPr>
        <p:blipFill>
          <a:blip r:embed="rId3"/>
          <a:stretch>
            <a:fillRect/>
          </a:stretch>
        </p:blipFill>
        <p:spPr>
          <a:xfrm>
            <a:off x="12492625" y="279920"/>
            <a:ext cx="5457890" cy="2084658"/>
          </a:xfrm>
          <a:prstGeom prst="rect">
            <a:avLst/>
          </a:prstGeom>
        </p:spPr>
      </p:pic>
      <p:sp>
        <p:nvSpPr>
          <p:cNvPr id="8" name="TextBox 7">
            <a:extLst>
              <a:ext uri="{FF2B5EF4-FFF2-40B4-BE49-F238E27FC236}">
                <a16:creationId xmlns:a16="http://schemas.microsoft.com/office/drawing/2014/main" id="{4C2C22F6-3CF0-8151-D2EE-F368468A7590}"/>
              </a:ext>
            </a:extLst>
          </p:cNvPr>
          <p:cNvSpPr txBox="1"/>
          <p:nvPr/>
        </p:nvSpPr>
        <p:spPr>
          <a:xfrm>
            <a:off x="6774024" y="4918044"/>
            <a:ext cx="7985648" cy="738664"/>
          </a:xfrm>
          <a:prstGeom prst="rect">
            <a:avLst/>
          </a:prstGeom>
          <a:noFill/>
        </p:spPr>
        <p:txBody>
          <a:bodyPr wrap="none" rtlCol="0">
            <a:spAutoFit/>
          </a:bodyPr>
          <a:lstStyle/>
          <a:p>
            <a:pPr defTabSz="685800">
              <a:buClrTx/>
            </a:pPr>
            <a:r>
              <a:rPr lang="en-US" sz="4200" i="1" kern="1200" dirty="0">
                <a:solidFill>
                  <a:prstClr val="black"/>
                </a:solidFill>
                <a:latin typeface="Calibri" panose="020F0502020204030204"/>
                <a:ea typeface="+mn-ea"/>
                <a:cs typeface="+mn-cs"/>
              </a:rPr>
              <a:t>A presentation to Care Now Ontario</a:t>
            </a:r>
            <a:endParaRPr lang="en-CA" sz="4200" i="1"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389761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371600">
              <a:buClrTx/>
              <a:defRPr/>
            </a:pPr>
            <a:endParaRPr lang="en-CA" sz="270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371600">
              <a:buClrTx/>
              <a:defRPr/>
            </a:pPr>
            <a:endParaRPr lang="en-CA" sz="2700" kern="120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 name="Content Placeholder 5" descr="Sunlight against water reflection">
            <a:extLst>
              <a:ext uri="{FF2B5EF4-FFF2-40B4-BE49-F238E27FC236}">
                <a16:creationId xmlns:a16="http://schemas.microsoft.com/office/drawing/2014/main" id="{C33519FE-E39E-F269-C0C9-28CA04E742F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055" b="20443"/>
          <a:stretch/>
        </p:blipFill>
        <p:spPr>
          <a:xfrm>
            <a:off x="-48" y="15"/>
            <a:ext cx="18288047" cy="7372599"/>
          </a:xfrm>
          <a:prstGeom prst="rect">
            <a:avLst/>
          </a:prstGeom>
        </p:spPr>
      </p:pic>
      <p:sp>
        <p:nvSpPr>
          <p:cNvPr id="17" name="Rectangle 16">
            <a:extLst>
              <a:ext uri="{FF2B5EF4-FFF2-40B4-BE49-F238E27FC236}">
                <a16:creationId xmlns:a16="http://schemas.microsoft.com/office/drawing/2014/main" id="{278593E4-9F18-4133-8E6D-49F2BD5E1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61" y="7429500"/>
            <a:ext cx="1828342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371600">
              <a:buClrTx/>
              <a:defRPr/>
            </a:pPr>
            <a:endParaRPr lang="en-CA"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FE8E5F22-8915-4CAF-BC2E-6E5BFC9E9680}"/>
              </a:ext>
            </a:extLst>
          </p:cNvPr>
          <p:cNvSpPr>
            <a:spLocks noGrp="1"/>
          </p:cNvSpPr>
          <p:nvPr>
            <p:ph type="title"/>
          </p:nvPr>
        </p:nvSpPr>
        <p:spPr>
          <a:xfrm>
            <a:off x="1597796" y="7680960"/>
            <a:ext cx="15087600" cy="1234440"/>
          </a:xfrm>
        </p:spPr>
        <p:txBody>
          <a:bodyPr vert="horz" lIns="137160" tIns="68580" rIns="137160" bIns="68580" rtlCol="0" anchor="b">
            <a:normAutofit/>
          </a:bodyPr>
          <a:lstStyle/>
          <a:p>
            <a:r>
              <a:rPr lang="en-US" sz="5400">
                <a:solidFill>
                  <a:srgbClr val="FFFFFF"/>
                </a:solidFill>
              </a:rPr>
              <a:t>Land Acknowledgement</a:t>
            </a:r>
          </a:p>
        </p:txBody>
      </p:sp>
      <p:sp>
        <p:nvSpPr>
          <p:cNvPr id="19" name="Rectangle 18">
            <a:extLst>
              <a:ext uri="{FF2B5EF4-FFF2-40B4-BE49-F238E27FC236}">
                <a16:creationId xmlns:a16="http://schemas.microsoft.com/office/drawing/2014/main" id="{482D7CB0-CBA7-460E-824A-FAAA7D333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1" y="7359264"/>
            <a:ext cx="1828342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1371600">
              <a:buClrTx/>
              <a:defRPr/>
            </a:pPr>
            <a:endParaRPr lang="en-CA" sz="2700" kern="120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E2B66597-3B88-42F5-ADED-54F7DF9B4141}"/>
              </a:ext>
            </a:extLst>
          </p:cNvPr>
          <p:cNvSpPr>
            <a:spLocks noGrp="1"/>
          </p:cNvSpPr>
          <p:nvPr>
            <p:ph type="sldNum" sz="quarter" idx="12"/>
          </p:nvPr>
        </p:nvSpPr>
        <p:spPr>
          <a:xfrm>
            <a:off x="14850688" y="9689678"/>
            <a:ext cx="1968038" cy="547688"/>
          </a:xfrm>
        </p:spPr>
        <p:txBody>
          <a:bodyPr vert="horz" lIns="137160" tIns="68580" rIns="137160" bIns="68580" rtlCol="0" anchor="ctr">
            <a:normAutofit/>
          </a:bodyPr>
          <a:lstStyle/>
          <a:p>
            <a:pPr defTabSz="1371600">
              <a:spcAft>
                <a:spcPts val="900"/>
              </a:spcAft>
              <a:buClrTx/>
              <a:defRPr/>
            </a:pPr>
            <a:fld id="{4FAB73BC-B049-4115-A692-8D63A059BFB8}" type="slidenum">
              <a:rPr lang="en-US" sz="1575" kern="1200">
                <a:latin typeface="Calibri" panose="020F0502020204030204"/>
                <a:ea typeface="+mn-ea"/>
                <a:cs typeface="+mn-cs"/>
              </a:rPr>
              <a:pPr defTabSz="1371600">
                <a:spcAft>
                  <a:spcPts val="900"/>
                </a:spcAft>
                <a:buClrTx/>
                <a:defRPr/>
              </a:pPr>
              <a:t>11</a:t>
            </a:fld>
            <a:endParaRPr lang="en-US" sz="1575" kern="1200">
              <a:latin typeface="Calibri" panose="020F0502020204030204"/>
              <a:ea typeface="+mn-ea"/>
              <a:cs typeface="+mn-cs"/>
            </a:endParaRPr>
          </a:p>
        </p:txBody>
      </p:sp>
    </p:spTree>
    <p:extLst>
      <p:ext uri="{BB962C8B-B14F-4D97-AF65-F5344CB8AC3E}">
        <p14:creationId xmlns:p14="http://schemas.microsoft.com/office/powerpoint/2010/main" val="392262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65868-6F5D-4D6B-947A-9D610414ADD6}"/>
              </a:ext>
            </a:extLst>
          </p:cNvPr>
          <p:cNvSpPr>
            <a:spLocks noGrp="1"/>
          </p:cNvSpPr>
          <p:nvPr>
            <p:ph type="title"/>
          </p:nvPr>
        </p:nvSpPr>
        <p:spPr/>
        <p:txBody>
          <a:bodyPr/>
          <a:lstStyle/>
          <a:p>
            <a:r>
              <a:rPr lang="fr-CA" dirty="0" err="1"/>
              <a:t>Who</a:t>
            </a:r>
            <a:r>
              <a:rPr lang="fr-CA" dirty="0"/>
              <a:t> </a:t>
            </a:r>
            <a:r>
              <a:rPr lang="fr-CA" dirty="0" err="1"/>
              <a:t>is</a:t>
            </a:r>
            <a:r>
              <a:rPr lang="fr-CA" dirty="0"/>
              <a:t> ASEQ-EHAQ</a:t>
            </a:r>
          </a:p>
        </p:txBody>
      </p:sp>
      <p:sp>
        <p:nvSpPr>
          <p:cNvPr id="3" name="Espace réservé du contenu 2">
            <a:extLst>
              <a:ext uri="{FF2B5EF4-FFF2-40B4-BE49-F238E27FC236}">
                <a16:creationId xmlns:a16="http://schemas.microsoft.com/office/drawing/2014/main" id="{70089F75-62CE-44FE-9B85-8B4198AE983E}"/>
              </a:ext>
            </a:extLst>
          </p:cNvPr>
          <p:cNvSpPr>
            <a:spLocks noGrp="1"/>
          </p:cNvSpPr>
          <p:nvPr>
            <p:ph idx="1"/>
          </p:nvPr>
        </p:nvSpPr>
        <p:spPr>
          <a:xfrm>
            <a:off x="288820" y="3114675"/>
            <a:ext cx="17522387" cy="6348786"/>
          </a:xfrm>
        </p:spPr>
        <p:txBody>
          <a:bodyPr>
            <a:normAutofit/>
          </a:bodyPr>
          <a:lstStyle/>
          <a:p>
            <a:pPr marL="0" indent="0" algn="ctr">
              <a:buNone/>
            </a:pPr>
            <a:r>
              <a:rPr lang="fr-CA" sz="3600" b="1" dirty="0"/>
              <a:t>ABOUT US</a:t>
            </a:r>
          </a:p>
          <a:p>
            <a:pPr marL="0" indent="0" algn="ctr">
              <a:buNone/>
            </a:pPr>
            <a:endParaRPr lang="fr-CA" sz="3600" b="1" dirty="0"/>
          </a:p>
          <a:p>
            <a:pPr lvl="2">
              <a:buFont typeface="Wingdings" panose="05000000000000000000" pitchFamily="2" charset="2"/>
              <a:buChar char="§"/>
            </a:pPr>
            <a:r>
              <a:rPr lang="fr-CA" sz="6000" dirty="0"/>
              <a:t>  Charitable </a:t>
            </a:r>
            <a:r>
              <a:rPr lang="fr-CA" sz="6000" dirty="0" err="1"/>
              <a:t>organization</a:t>
            </a:r>
            <a:r>
              <a:rPr lang="fr-CA" sz="6000" dirty="0"/>
              <a:t> </a:t>
            </a:r>
            <a:r>
              <a:rPr lang="fr-CA" sz="6000" dirty="0" err="1"/>
              <a:t>founded</a:t>
            </a:r>
            <a:r>
              <a:rPr lang="fr-CA" sz="6000" dirty="0"/>
              <a:t> in 2004</a:t>
            </a:r>
          </a:p>
          <a:p>
            <a:pPr lvl="2">
              <a:buFont typeface="Wingdings" panose="05000000000000000000" pitchFamily="2" charset="2"/>
              <a:buChar char="§"/>
            </a:pPr>
            <a:r>
              <a:rPr lang="fr-CA" sz="6000" dirty="0"/>
              <a:t>  </a:t>
            </a:r>
            <a:r>
              <a:rPr lang="fr-CA" sz="6000" dirty="0" err="1"/>
              <a:t>Current</a:t>
            </a:r>
            <a:r>
              <a:rPr lang="fr-CA" sz="6000" dirty="0"/>
              <a:t> </a:t>
            </a:r>
            <a:r>
              <a:rPr lang="fr-CA" sz="6000" dirty="0" err="1"/>
              <a:t>membership</a:t>
            </a:r>
            <a:r>
              <a:rPr lang="fr-CA" sz="6000" dirty="0"/>
              <a:t> - 2000</a:t>
            </a:r>
          </a:p>
          <a:p>
            <a:pPr lvl="2">
              <a:buFont typeface="Wingdings" panose="05000000000000000000" pitchFamily="2" charset="2"/>
              <a:buChar char="§"/>
            </a:pPr>
            <a:r>
              <a:rPr lang="fr-CA" sz="6000" dirty="0"/>
              <a:t>  </a:t>
            </a:r>
            <a:r>
              <a:rPr lang="fr-CA" sz="6000" dirty="0" err="1"/>
              <a:t>Projects</a:t>
            </a:r>
            <a:r>
              <a:rPr lang="fr-CA" sz="6000" dirty="0"/>
              <a:t> </a:t>
            </a:r>
            <a:r>
              <a:rPr lang="fr-CA" sz="6000" dirty="0" err="1"/>
              <a:t>aim</a:t>
            </a:r>
            <a:r>
              <a:rPr lang="fr-CA" sz="6000" dirty="0"/>
              <a:t> to </a:t>
            </a:r>
            <a:r>
              <a:rPr lang="fr-CA" sz="6000" dirty="0" err="1"/>
              <a:t>educate</a:t>
            </a:r>
            <a:r>
              <a:rPr lang="fr-CA" sz="6000" dirty="0"/>
              <a:t>, </a:t>
            </a:r>
            <a:r>
              <a:rPr lang="fr-CA" sz="6000" dirty="0" err="1"/>
              <a:t>raise</a:t>
            </a:r>
            <a:r>
              <a:rPr lang="fr-CA" sz="6000" dirty="0"/>
              <a:t> </a:t>
            </a:r>
            <a:r>
              <a:rPr lang="fr-CA" sz="6000" dirty="0" err="1"/>
              <a:t>awareness</a:t>
            </a:r>
            <a:r>
              <a:rPr lang="fr-CA" sz="6000" dirty="0"/>
              <a:t>, </a:t>
            </a:r>
            <a:r>
              <a:rPr lang="fr-CA" sz="6000" dirty="0" err="1"/>
              <a:t>reduce</a:t>
            </a:r>
            <a:r>
              <a:rPr lang="fr-CA" sz="6000" dirty="0"/>
              <a:t>  </a:t>
            </a:r>
          </a:p>
          <a:p>
            <a:pPr marL="576072" lvl="2" indent="0">
              <a:buNone/>
            </a:pPr>
            <a:r>
              <a:rPr lang="fr-CA" sz="6000" dirty="0"/>
              <a:t>    social isolation, and </a:t>
            </a:r>
            <a:r>
              <a:rPr lang="fr-CA" sz="6000" dirty="0" err="1"/>
              <a:t>promote</a:t>
            </a:r>
            <a:r>
              <a:rPr lang="fr-CA" sz="6000" dirty="0"/>
              <a:t>  </a:t>
            </a:r>
            <a:r>
              <a:rPr lang="fr-CA" sz="6000" dirty="0" err="1"/>
              <a:t>ecological</a:t>
            </a:r>
            <a:r>
              <a:rPr lang="fr-CA" sz="6000" dirty="0"/>
              <a:t> </a:t>
            </a:r>
          </a:p>
          <a:p>
            <a:pPr marL="713232" lvl="2" indent="0">
              <a:buNone/>
            </a:pPr>
            <a:r>
              <a:rPr lang="fr-CA" sz="6000" dirty="0"/>
              <a:t>   </a:t>
            </a:r>
            <a:r>
              <a:rPr lang="fr-CA" sz="6000" dirty="0" err="1"/>
              <a:t>strategies</a:t>
            </a:r>
            <a:r>
              <a:rPr lang="fr-CA" sz="6000" dirty="0"/>
              <a:t> for </a:t>
            </a:r>
            <a:r>
              <a:rPr lang="fr-CA" sz="6000" dirty="0" err="1"/>
              <a:t>everyday</a:t>
            </a:r>
            <a:r>
              <a:rPr lang="fr-CA" sz="6000" dirty="0"/>
              <a:t> living</a:t>
            </a:r>
          </a:p>
          <a:p>
            <a:pPr marL="713232" lvl="2" indent="0">
              <a:buNone/>
            </a:pPr>
            <a:endParaRPr lang="fr-CA" sz="6000" dirty="0"/>
          </a:p>
          <a:p>
            <a:endParaRPr lang="fr-CA" dirty="0"/>
          </a:p>
        </p:txBody>
      </p:sp>
      <p:sp>
        <p:nvSpPr>
          <p:cNvPr id="4" name="Espace réservé du numéro de diapositive 3">
            <a:extLst>
              <a:ext uri="{FF2B5EF4-FFF2-40B4-BE49-F238E27FC236}">
                <a16:creationId xmlns:a16="http://schemas.microsoft.com/office/drawing/2014/main" id="{E888CC07-082B-40EF-8866-74D7851C05C6}"/>
              </a:ext>
            </a:extLst>
          </p:cNvPr>
          <p:cNvSpPr>
            <a:spLocks noGrp="1"/>
          </p:cNvSpPr>
          <p:nvPr>
            <p:ph type="sldNum" sz="quarter" idx="12"/>
          </p:nvPr>
        </p:nvSpPr>
        <p:spPr/>
        <p:txBody>
          <a:bodyPr/>
          <a:lstStyle/>
          <a:p>
            <a:pPr defTabSz="685800">
              <a:buClrTx/>
              <a:defRPr/>
            </a:pPr>
            <a:fld id="{4FAB73BC-B049-4115-A692-8D63A059BFB8}" type="slidenum">
              <a:rPr lang="en-US" kern="1200">
                <a:latin typeface="Calibri" panose="020F0502020204030204"/>
                <a:ea typeface="+mn-ea"/>
                <a:cs typeface="+mn-cs"/>
              </a:rPr>
              <a:pPr defTabSz="685800">
                <a:buClrTx/>
                <a:defRPr/>
              </a:pPr>
              <a:t>12</a:t>
            </a:fld>
            <a:endParaRPr lang="en-US" kern="1200" dirty="0">
              <a:latin typeface="Calibri" panose="020F0502020204030204"/>
              <a:ea typeface="+mn-ea"/>
              <a:cs typeface="+mn-cs"/>
            </a:endParaRPr>
          </a:p>
        </p:txBody>
      </p:sp>
      <p:pic>
        <p:nvPicPr>
          <p:cNvPr id="7" name="Image 6">
            <a:extLst>
              <a:ext uri="{FF2B5EF4-FFF2-40B4-BE49-F238E27FC236}">
                <a16:creationId xmlns:a16="http://schemas.microsoft.com/office/drawing/2014/main" id="{95156DF2-7120-432F-9F5D-AFA0161C4698}"/>
              </a:ext>
            </a:extLst>
          </p:cNvPr>
          <p:cNvPicPr>
            <a:picLocks noChangeAspect="1"/>
          </p:cNvPicPr>
          <p:nvPr/>
        </p:nvPicPr>
        <p:blipFill rotWithShape="1">
          <a:blip r:embed="rId3"/>
          <a:srcRect t="33578"/>
          <a:stretch/>
        </p:blipFill>
        <p:spPr>
          <a:xfrm>
            <a:off x="0" y="0"/>
            <a:ext cx="18288000" cy="2901096"/>
          </a:xfrm>
          <a:prstGeom prst="rect">
            <a:avLst/>
          </a:prstGeom>
        </p:spPr>
      </p:pic>
    </p:spTree>
    <p:extLst>
      <p:ext uri="{BB962C8B-B14F-4D97-AF65-F5344CB8AC3E}">
        <p14:creationId xmlns:p14="http://schemas.microsoft.com/office/powerpoint/2010/main" val="574504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65868-6F5D-4D6B-947A-9D610414ADD6}"/>
              </a:ext>
            </a:extLst>
          </p:cNvPr>
          <p:cNvSpPr>
            <a:spLocks noGrp="1"/>
          </p:cNvSpPr>
          <p:nvPr>
            <p:ph type="title"/>
          </p:nvPr>
        </p:nvSpPr>
        <p:spPr/>
        <p:txBody>
          <a:bodyPr/>
          <a:lstStyle/>
          <a:p>
            <a:r>
              <a:rPr lang="fr-CA" dirty="0" err="1"/>
              <a:t>Who</a:t>
            </a:r>
            <a:r>
              <a:rPr lang="fr-CA" dirty="0"/>
              <a:t> </a:t>
            </a:r>
            <a:r>
              <a:rPr lang="fr-CA" dirty="0" err="1"/>
              <a:t>is</a:t>
            </a:r>
            <a:r>
              <a:rPr lang="fr-CA" dirty="0"/>
              <a:t> ASEQ-EHAQ</a:t>
            </a:r>
          </a:p>
        </p:txBody>
      </p:sp>
      <p:sp>
        <p:nvSpPr>
          <p:cNvPr id="3" name="Espace réservé du contenu 2">
            <a:extLst>
              <a:ext uri="{FF2B5EF4-FFF2-40B4-BE49-F238E27FC236}">
                <a16:creationId xmlns:a16="http://schemas.microsoft.com/office/drawing/2014/main" id="{70089F75-62CE-44FE-9B85-8B4198AE983E}"/>
              </a:ext>
            </a:extLst>
          </p:cNvPr>
          <p:cNvSpPr>
            <a:spLocks noGrp="1"/>
          </p:cNvSpPr>
          <p:nvPr>
            <p:ph idx="1"/>
          </p:nvPr>
        </p:nvSpPr>
        <p:spPr>
          <a:xfrm>
            <a:off x="288820" y="3114675"/>
            <a:ext cx="17263376" cy="6348786"/>
          </a:xfrm>
        </p:spPr>
        <p:txBody>
          <a:bodyPr>
            <a:normAutofit fontScale="92500" lnSpcReduction="20000"/>
          </a:bodyPr>
          <a:lstStyle/>
          <a:p>
            <a:pPr marL="0" indent="0" algn="ctr">
              <a:buNone/>
            </a:pPr>
            <a:r>
              <a:rPr lang="fr-CA" sz="6000" b="1" dirty="0"/>
              <a:t>ABOUT US</a:t>
            </a:r>
          </a:p>
          <a:p>
            <a:pPr lvl="7">
              <a:buFont typeface="Wingdings" panose="05000000000000000000" pitchFamily="2" charset="2"/>
              <a:buChar char="§"/>
            </a:pPr>
            <a:r>
              <a:rPr lang="en-US" sz="6000" dirty="0"/>
              <a:t>Websites</a:t>
            </a:r>
          </a:p>
          <a:p>
            <a:pPr lvl="7">
              <a:buFont typeface="Wingdings" panose="05000000000000000000" pitchFamily="2" charset="2"/>
              <a:buChar char="§"/>
            </a:pPr>
            <a:r>
              <a:rPr lang="en-US" sz="6000" dirty="0"/>
              <a:t>Social media</a:t>
            </a:r>
          </a:p>
          <a:p>
            <a:pPr lvl="7">
              <a:buFont typeface="Wingdings" panose="05000000000000000000" pitchFamily="2" charset="2"/>
              <a:buChar char="§"/>
            </a:pPr>
            <a:r>
              <a:rPr lang="en-US" sz="6000" dirty="0"/>
              <a:t>Blog</a:t>
            </a:r>
          </a:p>
          <a:p>
            <a:pPr lvl="7">
              <a:buFont typeface="Wingdings" panose="05000000000000000000" pitchFamily="2" charset="2"/>
              <a:buChar char="§"/>
            </a:pPr>
            <a:r>
              <a:rPr lang="en-US" sz="6000" dirty="0"/>
              <a:t>Newsletters</a:t>
            </a:r>
          </a:p>
          <a:p>
            <a:pPr lvl="7">
              <a:buFont typeface="Wingdings" panose="05000000000000000000" pitchFamily="2" charset="2"/>
              <a:buChar char="§"/>
            </a:pPr>
            <a:r>
              <a:rPr lang="en-US" sz="6000" dirty="0"/>
              <a:t>Podcast</a:t>
            </a:r>
          </a:p>
          <a:p>
            <a:pPr marL="2112840" lvl="7" indent="0">
              <a:buNone/>
            </a:pPr>
            <a:endParaRPr lang="en-US" sz="6000" dirty="0"/>
          </a:p>
          <a:p>
            <a:pPr lvl="7">
              <a:buFont typeface="Wingdings" panose="05000000000000000000" pitchFamily="2" charset="2"/>
              <a:buChar char="§"/>
            </a:pPr>
            <a:r>
              <a:rPr lang="en-US" sz="6000" dirty="0"/>
              <a:t>Reached millions over the years</a:t>
            </a:r>
          </a:p>
          <a:p>
            <a:pPr>
              <a:buFont typeface="Wingdings" panose="05000000000000000000" pitchFamily="2" charset="2"/>
              <a:buChar char="§"/>
            </a:pPr>
            <a:endParaRPr lang="en-US" sz="3600" dirty="0"/>
          </a:p>
          <a:p>
            <a:pPr>
              <a:buFont typeface="Wingdings" panose="05000000000000000000" pitchFamily="2" charset="2"/>
              <a:buChar char="§"/>
            </a:pPr>
            <a:endParaRPr lang="fr-CA" dirty="0"/>
          </a:p>
          <a:p>
            <a:endParaRPr lang="fr-CA" dirty="0"/>
          </a:p>
        </p:txBody>
      </p:sp>
      <p:sp>
        <p:nvSpPr>
          <p:cNvPr id="4" name="Espace réservé du numéro de diapositive 3">
            <a:extLst>
              <a:ext uri="{FF2B5EF4-FFF2-40B4-BE49-F238E27FC236}">
                <a16:creationId xmlns:a16="http://schemas.microsoft.com/office/drawing/2014/main" id="{E888CC07-082B-40EF-8866-74D7851C05C6}"/>
              </a:ext>
            </a:extLst>
          </p:cNvPr>
          <p:cNvSpPr>
            <a:spLocks noGrp="1"/>
          </p:cNvSpPr>
          <p:nvPr>
            <p:ph type="sldNum" sz="quarter" idx="12"/>
          </p:nvPr>
        </p:nvSpPr>
        <p:spPr/>
        <p:txBody>
          <a:bodyPr/>
          <a:lstStyle/>
          <a:p>
            <a:pPr defTabSz="685800">
              <a:buClrTx/>
              <a:defRPr/>
            </a:pPr>
            <a:fld id="{4FAB73BC-B049-4115-A692-8D63A059BFB8}" type="slidenum">
              <a:rPr lang="en-US" kern="1200">
                <a:latin typeface="Calibri" panose="020F0502020204030204"/>
                <a:ea typeface="+mn-ea"/>
                <a:cs typeface="+mn-cs"/>
              </a:rPr>
              <a:pPr defTabSz="685800">
                <a:buClrTx/>
                <a:defRPr/>
              </a:pPr>
              <a:t>13</a:t>
            </a:fld>
            <a:endParaRPr lang="en-US" kern="1200" dirty="0">
              <a:latin typeface="Calibri" panose="020F0502020204030204"/>
              <a:ea typeface="+mn-ea"/>
              <a:cs typeface="+mn-cs"/>
            </a:endParaRPr>
          </a:p>
        </p:txBody>
      </p:sp>
      <p:pic>
        <p:nvPicPr>
          <p:cNvPr id="7" name="Image 6">
            <a:extLst>
              <a:ext uri="{FF2B5EF4-FFF2-40B4-BE49-F238E27FC236}">
                <a16:creationId xmlns:a16="http://schemas.microsoft.com/office/drawing/2014/main" id="{95156DF2-7120-432F-9F5D-AFA0161C4698}"/>
              </a:ext>
            </a:extLst>
          </p:cNvPr>
          <p:cNvPicPr>
            <a:picLocks noChangeAspect="1"/>
          </p:cNvPicPr>
          <p:nvPr/>
        </p:nvPicPr>
        <p:blipFill rotWithShape="1">
          <a:blip r:embed="rId3"/>
          <a:srcRect t="33578"/>
          <a:stretch/>
        </p:blipFill>
        <p:spPr>
          <a:xfrm>
            <a:off x="0" y="0"/>
            <a:ext cx="18288000" cy="2901096"/>
          </a:xfrm>
          <a:prstGeom prst="rect">
            <a:avLst/>
          </a:prstGeom>
        </p:spPr>
      </p:pic>
    </p:spTree>
    <p:extLst>
      <p:ext uri="{BB962C8B-B14F-4D97-AF65-F5344CB8AC3E}">
        <p14:creationId xmlns:p14="http://schemas.microsoft.com/office/powerpoint/2010/main" val="335641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265868-6F5D-4D6B-947A-9D610414ADD6}"/>
              </a:ext>
            </a:extLst>
          </p:cNvPr>
          <p:cNvSpPr>
            <a:spLocks noGrp="1"/>
          </p:cNvSpPr>
          <p:nvPr>
            <p:ph type="title"/>
          </p:nvPr>
        </p:nvSpPr>
        <p:spPr/>
        <p:txBody>
          <a:bodyPr/>
          <a:lstStyle/>
          <a:p>
            <a:r>
              <a:rPr lang="fr-CA" dirty="0" err="1"/>
              <a:t>Who</a:t>
            </a:r>
            <a:r>
              <a:rPr lang="fr-CA" dirty="0"/>
              <a:t> </a:t>
            </a:r>
            <a:r>
              <a:rPr lang="fr-CA" dirty="0" err="1"/>
              <a:t>is</a:t>
            </a:r>
            <a:r>
              <a:rPr lang="fr-CA" dirty="0"/>
              <a:t> ASEQ-EHAQ</a:t>
            </a:r>
          </a:p>
        </p:txBody>
      </p:sp>
      <p:sp>
        <p:nvSpPr>
          <p:cNvPr id="3" name="Espace réservé du contenu 2">
            <a:extLst>
              <a:ext uri="{FF2B5EF4-FFF2-40B4-BE49-F238E27FC236}">
                <a16:creationId xmlns:a16="http://schemas.microsoft.com/office/drawing/2014/main" id="{70089F75-62CE-44FE-9B85-8B4198AE983E}"/>
              </a:ext>
            </a:extLst>
          </p:cNvPr>
          <p:cNvSpPr>
            <a:spLocks noGrp="1"/>
          </p:cNvSpPr>
          <p:nvPr>
            <p:ph idx="1"/>
          </p:nvPr>
        </p:nvSpPr>
        <p:spPr>
          <a:xfrm>
            <a:off x="288820" y="3114675"/>
            <a:ext cx="17522387" cy="6348786"/>
          </a:xfrm>
        </p:spPr>
        <p:txBody>
          <a:bodyPr>
            <a:normAutofit/>
          </a:bodyPr>
          <a:lstStyle/>
          <a:p>
            <a:pPr marL="0" indent="0" algn="ctr">
              <a:buNone/>
            </a:pPr>
            <a:r>
              <a:rPr lang="fr-CA" sz="6000" b="1" dirty="0"/>
              <a:t>Important </a:t>
            </a:r>
            <a:r>
              <a:rPr lang="fr-CA" sz="6000" b="1" dirty="0" err="1"/>
              <a:t>projects</a:t>
            </a:r>
            <a:r>
              <a:rPr lang="fr-CA" sz="6000" b="1" dirty="0"/>
              <a:t> </a:t>
            </a:r>
            <a:r>
              <a:rPr lang="fr-CA" sz="6000" b="1" dirty="0" err="1"/>
              <a:t>include</a:t>
            </a:r>
            <a:r>
              <a:rPr lang="fr-CA" sz="6000" b="1" dirty="0"/>
              <a:t> </a:t>
            </a:r>
          </a:p>
          <a:p>
            <a:pPr>
              <a:buFont typeface="Wingdings" panose="05000000000000000000" pitchFamily="2" charset="2"/>
              <a:buChar char="§"/>
            </a:pPr>
            <a:r>
              <a:rPr lang="fr-CA" sz="3600" dirty="0"/>
              <a:t>  ECOASIS - </a:t>
            </a:r>
            <a:r>
              <a:rPr lang="fr-CA" sz="3600" dirty="0" err="1"/>
              <a:t>healthy</a:t>
            </a:r>
            <a:r>
              <a:rPr lang="fr-CA" sz="3600" dirty="0"/>
              <a:t> </a:t>
            </a:r>
            <a:r>
              <a:rPr lang="fr-CA" sz="3600" dirty="0" err="1"/>
              <a:t>housing</a:t>
            </a:r>
            <a:endParaRPr lang="fr-CA" sz="3600" dirty="0"/>
          </a:p>
          <a:p>
            <a:pPr>
              <a:buFont typeface="Wingdings" panose="05000000000000000000" pitchFamily="2" charset="2"/>
              <a:buChar char="§"/>
            </a:pPr>
            <a:r>
              <a:rPr lang="fr-CA" sz="3600" dirty="0"/>
              <a:t>  </a:t>
            </a:r>
            <a:r>
              <a:rPr lang="fr-CA" sz="3600" dirty="0" err="1"/>
              <a:t>When</a:t>
            </a:r>
            <a:r>
              <a:rPr lang="fr-CA" sz="3600" dirty="0"/>
              <a:t> the Environment </a:t>
            </a:r>
            <a:r>
              <a:rPr lang="fr-CA" sz="3600" dirty="0" err="1"/>
              <a:t>makes</a:t>
            </a:r>
            <a:r>
              <a:rPr lang="fr-CA" sz="3600" dirty="0"/>
              <a:t> us </a:t>
            </a:r>
            <a:r>
              <a:rPr lang="fr-CA" sz="3600" dirty="0" err="1"/>
              <a:t>ill</a:t>
            </a:r>
            <a:r>
              <a:rPr lang="fr-CA" sz="3600" dirty="0"/>
              <a:t> – Need to </a:t>
            </a:r>
            <a:r>
              <a:rPr lang="fr-CA" sz="3600" dirty="0" err="1"/>
              <a:t>Understand</a:t>
            </a:r>
            <a:r>
              <a:rPr lang="fr-CA" sz="3600" dirty="0"/>
              <a:t>, Need to </a:t>
            </a:r>
            <a:r>
              <a:rPr lang="fr-CA" sz="3600" dirty="0" err="1"/>
              <a:t>Act</a:t>
            </a:r>
            <a:endParaRPr lang="fr-CA" sz="3600" dirty="0"/>
          </a:p>
          <a:p>
            <a:pPr>
              <a:buFont typeface="Wingdings" panose="05000000000000000000" pitchFamily="2" charset="2"/>
              <a:buChar char="§"/>
            </a:pPr>
            <a:r>
              <a:rPr lang="fr-CA" sz="3600" dirty="0"/>
              <a:t>   Eco Living Guide</a:t>
            </a:r>
          </a:p>
          <a:p>
            <a:pPr>
              <a:buFont typeface="Wingdings" panose="05000000000000000000" pitchFamily="2" charset="2"/>
              <a:buChar char="§"/>
            </a:pPr>
            <a:r>
              <a:rPr lang="fr-CA" sz="3600" dirty="0"/>
              <a:t>  Fragrance-free health care </a:t>
            </a:r>
          </a:p>
          <a:p>
            <a:pPr>
              <a:buFont typeface="Wingdings" panose="05000000000000000000" pitchFamily="2" charset="2"/>
              <a:buChar char="§"/>
            </a:pPr>
            <a:r>
              <a:rPr lang="fr-CA" sz="3600" dirty="0"/>
              <a:t>  </a:t>
            </a:r>
            <a:r>
              <a:rPr lang="fr-CA" sz="3600" dirty="0" err="1"/>
              <a:t>Empowering</a:t>
            </a:r>
            <a:r>
              <a:rPr lang="fr-CA" sz="3600" dirty="0"/>
              <a:t> Community and Removal of Barriers (ECRoB)</a:t>
            </a:r>
          </a:p>
          <a:p>
            <a:pPr>
              <a:buFont typeface="Wingdings" panose="05000000000000000000" pitchFamily="2" charset="2"/>
              <a:buChar char="§"/>
            </a:pPr>
            <a:r>
              <a:rPr lang="fr-CA" sz="3600" dirty="0"/>
              <a:t>  Accessible Indoor Air in the </a:t>
            </a:r>
            <a:r>
              <a:rPr lang="fr-CA" sz="3600" dirty="0" err="1"/>
              <a:t>Built</a:t>
            </a:r>
            <a:r>
              <a:rPr lang="fr-CA" sz="3600" dirty="0"/>
              <a:t> Environment,  and other Research</a:t>
            </a:r>
          </a:p>
          <a:p>
            <a:pPr>
              <a:buFont typeface="Wingdings" panose="05000000000000000000" pitchFamily="2" charset="2"/>
              <a:buChar char="§"/>
            </a:pPr>
            <a:r>
              <a:rPr lang="fr-CA" sz="3600" dirty="0"/>
              <a:t>  Environmental Health Association of Canada</a:t>
            </a:r>
          </a:p>
          <a:p>
            <a:pPr>
              <a:buFont typeface="Wingdings" panose="05000000000000000000" pitchFamily="2" charset="2"/>
              <a:buChar char="§"/>
            </a:pPr>
            <a:endParaRPr lang="fr-CA" dirty="0"/>
          </a:p>
          <a:p>
            <a:endParaRPr lang="fr-CA" dirty="0"/>
          </a:p>
        </p:txBody>
      </p:sp>
      <p:sp>
        <p:nvSpPr>
          <p:cNvPr id="4" name="Espace réservé du numéro de diapositive 3">
            <a:extLst>
              <a:ext uri="{FF2B5EF4-FFF2-40B4-BE49-F238E27FC236}">
                <a16:creationId xmlns:a16="http://schemas.microsoft.com/office/drawing/2014/main" id="{E888CC07-082B-40EF-8866-74D7851C05C6}"/>
              </a:ext>
            </a:extLst>
          </p:cNvPr>
          <p:cNvSpPr>
            <a:spLocks noGrp="1"/>
          </p:cNvSpPr>
          <p:nvPr>
            <p:ph type="sldNum" sz="quarter" idx="12"/>
          </p:nvPr>
        </p:nvSpPr>
        <p:spPr/>
        <p:txBody>
          <a:bodyPr/>
          <a:lstStyle/>
          <a:p>
            <a:pPr defTabSz="685800">
              <a:buClrTx/>
              <a:defRPr/>
            </a:pPr>
            <a:fld id="{4FAB73BC-B049-4115-A692-8D63A059BFB8}" type="slidenum">
              <a:rPr lang="en-US" kern="1200">
                <a:latin typeface="Calibri" panose="020F0502020204030204"/>
                <a:ea typeface="+mn-ea"/>
                <a:cs typeface="+mn-cs"/>
              </a:rPr>
              <a:pPr defTabSz="685800">
                <a:buClrTx/>
                <a:defRPr/>
              </a:pPr>
              <a:t>14</a:t>
            </a:fld>
            <a:endParaRPr lang="en-US" kern="1200" dirty="0">
              <a:latin typeface="Calibri" panose="020F0502020204030204"/>
              <a:ea typeface="+mn-ea"/>
              <a:cs typeface="+mn-cs"/>
            </a:endParaRPr>
          </a:p>
        </p:txBody>
      </p:sp>
      <p:pic>
        <p:nvPicPr>
          <p:cNvPr id="7" name="Image 6">
            <a:extLst>
              <a:ext uri="{FF2B5EF4-FFF2-40B4-BE49-F238E27FC236}">
                <a16:creationId xmlns:a16="http://schemas.microsoft.com/office/drawing/2014/main" id="{95156DF2-7120-432F-9F5D-AFA0161C4698}"/>
              </a:ext>
            </a:extLst>
          </p:cNvPr>
          <p:cNvPicPr>
            <a:picLocks noChangeAspect="1"/>
          </p:cNvPicPr>
          <p:nvPr/>
        </p:nvPicPr>
        <p:blipFill rotWithShape="1">
          <a:blip r:embed="rId3"/>
          <a:srcRect t="33578"/>
          <a:stretch/>
        </p:blipFill>
        <p:spPr>
          <a:xfrm>
            <a:off x="0" y="0"/>
            <a:ext cx="18288000" cy="2901096"/>
          </a:xfrm>
          <a:prstGeom prst="rect">
            <a:avLst/>
          </a:prstGeom>
        </p:spPr>
      </p:pic>
    </p:spTree>
    <p:extLst>
      <p:ext uri="{BB962C8B-B14F-4D97-AF65-F5344CB8AC3E}">
        <p14:creationId xmlns:p14="http://schemas.microsoft.com/office/powerpoint/2010/main" val="1591604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30" name="Rectangle 29">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cxnSp>
        <p:nvCxnSpPr>
          <p:cNvPr id="32" name="Straight Connector 31">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700" kern="1200">
              <a:solidFill>
                <a:prstClr val="white"/>
              </a:solidFill>
              <a:latin typeface="Calibri" panose="020F0502020204030204"/>
            </a:endParaRPr>
          </a:p>
        </p:txBody>
      </p:sp>
      <p:sp>
        <p:nvSpPr>
          <p:cNvPr id="4" name="Title 3">
            <a:extLst>
              <a:ext uri="{FF2B5EF4-FFF2-40B4-BE49-F238E27FC236}">
                <a16:creationId xmlns:a16="http://schemas.microsoft.com/office/drawing/2014/main" id="{B8BCA80F-02AA-4758-8276-49708AA6E835}"/>
              </a:ext>
            </a:extLst>
          </p:cNvPr>
          <p:cNvSpPr>
            <a:spLocks noGrp="1"/>
          </p:cNvSpPr>
          <p:nvPr>
            <p:ph type="title"/>
          </p:nvPr>
        </p:nvSpPr>
        <p:spPr>
          <a:xfrm>
            <a:off x="7462157" y="952420"/>
            <a:ext cx="9862458" cy="2176136"/>
          </a:xfrm>
        </p:spPr>
        <p:txBody>
          <a:bodyPr vert="horz" lIns="137160" tIns="68580" rIns="137160" bIns="68580" rtlCol="0" anchor="b">
            <a:normAutofit/>
          </a:bodyPr>
          <a:lstStyle/>
          <a:p>
            <a:pPr>
              <a:defRPr/>
            </a:pPr>
            <a:r>
              <a:rPr lang="en-US" dirty="0"/>
              <a:t>Our funders </a:t>
            </a:r>
            <a:endParaRPr kumimoji="0" lang="en-US" b="0" i="0" u="none" strike="noStrike" cap="none" normalizeH="0" noProof="0" dirty="0">
              <a:ln>
                <a:noFill/>
              </a:ln>
              <a:effectLst/>
              <a:uLnTx/>
              <a:uFillTx/>
            </a:endParaRPr>
          </a:p>
        </p:txBody>
      </p:sp>
      <p:pic>
        <p:nvPicPr>
          <p:cNvPr id="8" name="Graphic 7" descr="Handshake">
            <a:extLst>
              <a:ext uri="{FF2B5EF4-FFF2-40B4-BE49-F238E27FC236}">
                <a16:creationId xmlns:a16="http://schemas.microsoft.com/office/drawing/2014/main" id="{01596DE3-A623-3BA1-02B6-CD678191AE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0999" y="1944940"/>
            <a:ext cx="6001973" cy="6001973"/>
          </a:xfrm>
          <a:prstGeom prst="rect">
            <a:avLst/>
          </a:prstGeom>
        </p:spPr>
      </p:pic>
      <p:cxnSp>
        <p:nvCxnSpPr>
          <p:cNvPr id="36" name="Straight Connector 35">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462155" y="3129282"/>
            <a:ext cx="9134652"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5A3BA9-D988-80D8-6995-7E4C9ECF1B84}"/>
              </a:ext>
            </a:extLst>
          </p:cNvPr>
          <p:cNvSpPr txBox="1"/>
          <p:nvPr/>
        </p:nvSpPr>
        <p:spPr>
          <a:xfrm>
            <a:off x="7462154" y="3298371"/>
            <a:ext cx="9862460" cy="5505270"/>
          </a:xfrm>
          <a:prstGeom prst="rect">
            <a:avLst/>
          </a:prstGeom>
        </p:spPr>
        <p:txBody>
          <a:bodyPr vert="horz" lIns="0" tIns="68580" rIns="0" bIns="68580" rtlCol="0">
            <a:normAutofit/>
          </a:bodyPr>
          <a:lstStyle/>
          <a:p>
            <a:pPr defTabSz="1371600">
              <a:lnSpc>
                <a:spcPct val="90000"/>
              </a:lnSpc>
              <a:spcAft>
                <a:spcPts val="900"/>
              </a:spcAft>
              <a:buClr>
                <a:srgbClr val="99CB38"/>
              </a:buClr>
              <a:defRPr/>
            </a:pPr>
            <a:r>
              <a:rPr lang="en-US" sz="6600" kern="1200" dirty="0">
                <a:solidFill>
                  <a:prstClr val="black">
                    <a:lumMod val="75000"/>
                    <a:lumOff val="25000"/>
                  </a:prstClr>
                </a:solidFill>
                <a:latin typeface="Calibri" panose="020F0502020204030204"/>
                <a:ea typeface="+mn-ea"/>
                <a:cs typeface="+mn-cs"/>
              </a:rPr>
              <a:t>The Government of Canada</a:t>
            </a:r>
          </a:p>
          <a:p>
            <a:pPr defTabSz="1371600">
              <a:lnSpc>
                <a:spcPct val="90000"/>
              </a:lnSpc>
              <a:spcAft>
                <a:spcPts val="900"/>
              </a:spcAft>
              <a:buClr>
                <a:srgbClr val="99CB38"/>
              </a:buClr>
              <a:defRPr/>
            </a:pPr>
            <a:r>
              <a:rPr lang="en-US" sz="6600" kern="1200" dirty="0">
                <a:solidFill>
                  <a:prstClr val="black">
                    <a:lumMod val="75000"/>
                    <a:lumOff val="25000"/>
                  </a:prstClr>
                </a:solidFill>
                <a:latin typeface="Calibri" panose="020F0502020204030204"/>
                <a:ea typeface="+mn-ea"/>
                <a:cs typeface="+mn-cs"/>
              </a:rPr>
              <a:t> - Projects</a:t>
            </a:r>
          </a:p>
          <a:p>
            <a:pPr defTabSz="1371600">
              <a:lnSpc>
                <a:spcPct val="90000"/>
              </a:lnSpc>
              <a:spcAft>
                <a:spcPts val="900"/>
              </a:spcAft>
              <a:buClr>
                <a:srgbClr val="99CB38"/>
              </a:buClr>
              <a:defRPr/>
            </a:pPr>
            <a:endParaRPr lang="en-US" sz="6600" kern="1200" dirty="0">
              <a:solidFill>
                <a:prstClr val="black">
                  <a:lumMod val="75000"/>
                  <a:lumOff val="25000"/>
                </a:prstClr>
              </a:solidFill>
              <a:latin typeface="Calibri" panose="020F0502020204030204"/>
              <a:ea typeface="+mn-ea"/>
              <a:cs typeface="+mn-cs"/>
            </a:endParaRPr>
          </a:p>
          <a:p>
            <a:pPr defTabSz="1371600">
              <a:lnSpc>
                <a:spcPct val="90000"/>
              </a:lnSpc>
              <a:spcAft>
                <a:spcPts val="900"/>
              </a:spcAft>
              <a:buClr>
                <a:srgbClr val="99CB38"/>
              </a:buClr>
              <a:defRPr/>
            </a:pPr>
            <a:r>
              <a:rPr lang="en-US" sz="6600" kern="1200" dirty="0">
                <a:solidFill>
                  <a:prstClr val="black">
                    <a:lumMod val="75000"/>
                    <a:lumOff val="25000"/>
                  </a:prstClr>
                </a:solidFill>
                <a:latin typeface="Calibri" panose="020F0502020204030204"/>
                <a:ea typeface="+mn-ea"/>
                <a:cs typeface="+mn-cs"/>
              </a:rPr>
              <a:t>The Government of Québec - Core funding</a:t>
            </a:r>
          </a:p>
        </p:txBody>
      </p:sp>
      <p:sp>
        <p:nvSpPr>
          <p:cNvPr id="38" name="Rectangle 37">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40" name="Rectangle 39">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23336DB7-899B-E14E-BCAA-01AA0E78C353}"/>
              </a:ext>
            </a:extLst>
          </p:cNvPr>
          <p:cNvSpPr>
            <a:spLocks noGrp="1"/>
          </p:cNvSpPr>
          <p:nvPr>
            <p:ph type="sldNum" sz="quarter" idx="12"/>
          </p:nvPr>
        </p:nvSpPr>
        <p:spPr>
          <a:xfrm>
            <a:off x="14850688" y="9689678"/>
            <a:ext cx="1968038" cy="547688"/>
          </a:xfrm>
        </p:spPr>
        <p:txBody>
          <a:bodyPr vert="horz" lIns="137160" tIns="68580" rIns="137160" bIns="68580" rtlCol="0" anchor="ctr">
            <a:normAutofit/>
          </a:bodyPr>
          <a:lstStyle/>
          <a:p>
            <a:pPr defTabSz="1371600">
              <a:spcAft>
                <a:spcPts val="900"/>
              </a:spcAft>
              <a:buClrTx/>
              <a:defRPr/>
            </a:pPr>
            <a:fld id="{4FAB73BC-B049-4115-A692-8D63A059BFB8}" type="slidenum">
              <a:rPr lang="en-US" kern="1200">
                <a:latin typeface="Calibri" panose="020F0502020204030204"/>
                <a:ea typeface="+mn-ea"/>
                <a:cs typeface="+mn-cs"/>
              </a:rPr>
              <a:pPr defTabSz="1371600">
                <a:spcAft>
                  <a:spcPts val="900"/>
                </a:spcAft>
                <a:buClrTx/>
                <a:defRPr/>
              </a:pPr>
              <a:t>15</a:t>
            </a:fld>
            <a:endParaRPr lang="en-US" kern="1200">
              <a:latin typeface="Calibri" panose="020F0502020204030204"/>
              <a:ea typeface="+mn-ea"/>
              <a:cs typeface="+mn-cs"/>
            </a:endParaRPr>
          </a:p>
        </p:txBody>
      </p:sp>
    </p:spTree>
    <p:extLst>
      <p:ext uri="{BB962C8B-B14F-4D97-AF65-F5344CB8AC3E}">
        <p14:creationId xmlns:p14="http://schemas.microsoft.com/office/powerpoint/2010/main" val="3410383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11" name="Rectangle 10">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cxnSp>
        <p:nvCxnSpPr>
          <p:cNvPr id="13" name="Straight Connector 12">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EF0B50BD-ED3A-47C2-CC6C-ED7DB83A56A2}"/>
              </a:ext>
            </a:extLst>
          </p:cNvPr>
          <p:cNvSpPr>
            <a:spLocks noGrp="1"/>
          </p:cNvSpPr>
          <p:nvPr>
            <p:ph type="ctrTitle"/>
          </p:nvPr>
        </p:nvSpPr>
        <p:spPr>
          <a:xfrm>
            <a:off x="7805087" y="2780758"/>
            <a:ext cx="10074123" cy="5529023"/>
          </a:xfrm>
        </p:spPr>
        <p:txBody>
          <a:bodyPr vert="horz" lIns="137160" tIns="68580" rIns="137160" bIns="68580" rtlCol="0" anchor="b">
            <a:normAutofit fontScale="90000"/>
          </a:bodyPr>
          <a:lstStyle/>
          <a:p>
            <a:br>
              <a:rPr lang="en-US" sz="7650" b="1" dirty="0"/>
            </a:br>
            <a:br>
              <a:rPr lang="en-US" sz="10050" b="1" dirty="0"/>
            </a:br>
            <a:r>
              <a:rPr lang="en-US" sz="13350" b="1" dirty="0"/>
              <a:t>Key Metrics of the </a:t>
            </a:r>
            <a:r>
              <a:rPr lang="en-US" sz="14700" b="1" dirty="0">
                <a:solidFill>
                  <a:schemeClr val="accent2">
                    <a:lumMod val="75000"/>
                  </a:schemeClr>
                </a:solidFill>
              </a:rPr>
              <a:t>ECRoB </a:t>
            </a:r>
            <a:r>
              <a:rPr lang="en-US" sz="13350" b="1" dirty="0"/>
              <a:t>Project</a:t>
            </a:r>
            <a:br>
              <a:rPr lang="en-US" sz="7650" b="1" dirty="0"/>
            </a:br>
            <a:br>
              <a:rPr lang="en-US" sz="7650" b="1" dirty="0"/>
            </a:br>
            <a:endParaRPr lang="en-US" sz="7650" dirty="0"/>
          </a:p>
        </p:txBody>
      </p:sp>
      <p:pic>
        <p:nvPicPr>
          <p:cNvPr id="4" name="Picture 3">
            <a:extLst>
              <a:ext uri="{FF2B5EF4-FFF2-40B4-BE49-F238E27FC236}">
                <a16:creationId xmlns:a16="http://schemas.microsoft.com/office/drawing/2014/main" id="{364BD2D6-29F3-71AF-BDDA-F6E6EAB3D74C}"/>
              </a:ext>
            </a:extLst>
          </p:cNvPr>
          <p:cNvPicPr>
            <a:picLocks noChangeAspect="1"/>
          </p:cNvPicPr>
          <p:nvPr/>
        </p:nvPicPr>
        <p:blipFill>
          <a:blip r:embed="rId2"/>
          <a:stretch>
            <a:fillRect/>
          </a:stretch>
        </p:blipFill>
        <p:spPr>
          <a:xfrm>
            <a:off x="408792" y="1998532"/>
            <a:ext cx="7396293" cy="2829083"/>
          </a:xfrm>
          <a:prstGeom prst="rect">
            <a:avLst/>
          </a:prstGeom>
        </p:spPr>
      </p:pic>
      <p:cxnSp>
        <p:nvCxnSpPr>
          <p:cNvPr id="17" name="Straight Connector 16">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3958" y="6515100"/>
            <a:ext cx="4800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21" name="Rectangle 20">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66BEB73D-4601-4A77-D057-5B327C27037E}"/>
              </a:ext>
            </a:extLst>
          </p:cNvPr>
          <p:cNvSpPr txBox="1"/>
          <p:nvPr/>
        </p:nvSpPr>
        <p:spPr>
          <a:xfrm>
            <a:off x="7978463" y="6971318"/>
            <a:ext cx="9336144" cy="923330"/>
          </a:xfrm>
          <a:prstGeom prst="rect">
            <a:avLst/>
          </a:prstGeom>
          <a:noFill/>
          <a:ln>
            <a:noFill/>
          </a:ln>
        </p:spPr>
        <p:txBody>
          <a:bodyPr wrap="square" rtlCol="0">
            <a:spAutoFit/>
          </a:bodyPr>
          <a:lstStyle/>
          <a:p>
            <a:pPr algn="r" defTabSz="685800">
              <a:buClrTx/>
              <a:defRPr/>
            </a:pPr>
            <a:r>
              <a:rPr lang="fr-CA" sz="5400" b="1" kern="1200" dirty="0">
                <a:solidFill>
                  <a:srgbClr val="455F51"/>
                </a:solidFill>
                <a:latin typeface="Calibri Light" panose="020F0302020204030204"/>
                <a:ea typeface="+mn-ea"/>
                <a:cs typeface="+mn-cs"/>
              </a:rPr>
              <a:t>ASEQ-EHAQ </a:t>
            </a:r>
          </a:p>
        </p:txBody>
      </p:sp>
    </p:spTree>
    <p:extLst>
      <p:ext uri="{BB962C8B-B14F-4D97-AF65-F5344CB8AC3E}">
        <p14:creationId xmlns:p14="http://schemas.microsoft.com/office/powerpoint/2010/main" val="267986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39A8A1D-FF02-D105-2481-BC140921D174}"/>
              </a:ext>
            </a:extLst>
          </p:cNvPr>
          <p:cNvSpPr>
            <a:spLocks noGrp="1"/>
          </p:cNvSpPr>
          <p:nvPr>
            <p:ph type="sldNum" sz="quarter" idx="12"/>
          </p:nvPr>
        </p:nvSpPr>
        <p:spPr>
          <a:xfrm>
            <a:off x="14850688" y="9689678"/>
            <a:ext cx="1968038" cy="547688"/>
          </a:xfrm>
        </p:spPr>
        <p:txBody>
          <a:bodyPr>
            <a:normAutofit/>
          </a:bodyPr>
          <a:lstStyle/>
          <a:p>
            <a:pPr defTabSz="1371600">
              <a:spcAft>
                <a:spcPts val="900"/>
              </a:spcAft>
              <a:buClrTx/>
              <a:defRPr/>
            </a:pPr>
            <a:fld id="{4FAB73BC-B049-4115-A692-8D63A059BFB8}" type="slidenum">
              <a:rPr lang="en-US" kern="1200">
                <a:latin typeface="Calibri" panose="020F0502020204030204"/>
                <a:ea typeface="+mn-ea"/>
                <a:cs typeface="+mn-cs"/>
              </a:rPr>
              <a:pPr defTabSz="1371600">
                <a:spcAft>
                  <a:spcPts val="900"/>
                </a:spcAft>
                <a:buClrTx/>
                <a:defRPr/>
              </a:pPr>
              <a:t>17</a:t>
            </a:fld>
            <a:endParaRPr lang="en-US" kern="1200">
              <a:latin typeface="Calibri" panose="020F0502020204030204"/>
              <a:ea typeface="+mn-ea"/>
              <a:cs typeface="+mn-cs"/>
            </a:endParaRPr>
          </a:p>
        </p:txBody>
      </p:sp>
      <p:pic>
        <p:nvPicPr>
          <p:cNvPr id="3" name="Picture 2" descr="A group of people in a wheelchair&#10;&#10;Description automatically generated">
            <a:extLst>
              <a:ext uri="{FF2B5EF4-FFF2-40B4-BE49-F238E27FC236}">
                <a16:creationId xmlns:a16="http://schemas.microsoft.com/office/drawing/2014/main" id="{6956ED5B-45F7-34A2-F3EC-562DB617D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 y="387386"/>
            <a:ext cx="18287865" cy="9512229"/>
          </a:xfrm>
          <a:prstGeom prst="rect">
            <a:avLst/>
          </a:prstGeom>
        </p:spPr>
      </p:pic>
    </p:spTree>
    <p:extLst>
      <p:ext uri="{BB962C8B-B14F-4D97-AF65-F5344CB8AC3E}">
        <p14:creationId xmlns:p14="http://schemas.microsoft.com/office/powerpoint/2010/main" val="1418431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DE38-DF90-479D-9751-951A550F6489}"/>
              </a:ext>
            </a:extLst>
          </p:cNvPr>
          <p:cNvSpPr>
            <a:spLocks noGrp="1"/>
          </p:cNvSpPr>
          <p:nvPr>
            <p:ph type="title"/>
          </p:nvPr>
        </p:nvSpPr>
        <p:spPr>
          <a:xfrm>
            <a:off x="1554480" y="1325775"/>
            <a:ext cx="12579531" cy="1329690"/>
          </a:xfrm>
        </p:spPr>
        <p:txBody>
          <a:bodyPr/>
          <a:lstStyle/>
          <a:p>
            <a:r>
              <a:rPr lang="en-CA" b="1" dirty="0" err="1"/>
              <a:t>ECRoB</a:t>
            </a:r>
            <a:r>
              <a:rPr lang="en-CA" b="1" dirty="0"/>
              <a:t> Project</a:t>
            </a:r>
          </a:p>
        </p:txBody>
      </p:sp>
      <p:sp>
        <p:nvSpPr>
          <p:cNvPr id="3" name="Content Placeholder 2">
            <a:extLst>
              <a:ext uri="{FF2B5EF4-FFF2-40B4-BE49-F238E27FC236}">
                <a16:creationId xmlns:a16="http://schemas.microsoft.com/office/drawing/2014/main" id="{265D549B-B715-412F-995A-E71FF03FAFB8}"/>
              </a:ext>
            </a:extLst>
          </p:cNvPr>
          <p:cNvSpPr>
            <a:spLocks noGrp="1"/>
          </p:cNvSpPr>
          <p:nvPr>
            <p:ph idx="1"/>
          </p:nvPr>
        </p:nvSpPr>
        <p:spPr>
          <a:xfrm>
            <a:off x="1469276" y="2655466"/>
            <a:ext cx="15264245" cy="7308056"/>
          </a:xfrm>
        </p:spPr>
        <p:txBody>
          <a:bodyPr>
            <a:normAutofit/>
          </a:bodyPr>
          <a:lstStyle/>
          <a:p>
            <a:pPr>
              <a:spcBef>
                <a:spcPts val="0"/>
              </a:spcBef>
              <a:spcAft>
                <a:spcPts val="0"/>
              </a:spcAft>
            </a:pPr>
            <a:r>
              <a:rPr lang="en-US" sz="3450" dirty="0">
                <a:solidFill>
                  <a:srgbClr val="000000"/>
                </a:solidFill>
                <a:latin typeface="Arial" panose="020B0604020202020204" pitchFamily="34" charset="0"/>
                <a:cs typeface="Arial" panose="020B0604020202020204" pitchFamily="34" charset="0"/>
              </a:rPr>
              <a:t>Empowering Community and Removal of Barriers (</a:t>
            </a:r>
            <a:r>
              <a:rPr lang="en-US" sz="3450" dirty="0" err="1">
                <a:solidFill>
                  <a:srgbClr val="000000"/>
                </a:solidFill>
                <a:latin typeface="Arial" panose="020B0604020202020204" pitchFamily="34" charset="0"/>
                <a:cs typeface="Arial" panose="020B0604020202020204" pitchFamily="34" charset="0"/>
              </a:rPr>
              <a:t>ECRoB</a:t>
            </a:r>
            <a:r>
              <a:rPr lang="en-US" sz="3450" dirty="0">
                <a:solidFill>
                  <a:srgbClr val="000000"/>
                </a:solidFill>
                <a:latin typeface="Arial" panose="020B0604020202020204" pitchFamily="34" charset="0"/>
                <a:cs typeface="Arial" panose="020B0604020202020204" pitchFamily="34" charset="0"/>
              </a:rPr>
              <a:t>): </a:t>
            </a:r>
          </a:p>
          <a:p>
            <a:pPr>
              <a:spcBef>
                <a:spcPts val="0"/>
              </a:spcBef>
              <a:spcAft>
                <a:spcPts val="0"/>
              </a:spcAft>
            </a:pPr>
            <a:r>
              <a:rPr lang="en-US" sz="3450" dirty="0">
                <a:solidFill>
                  <a:srgbClr val="000000"/>
                </a:solidFill>
                <a:latin typeface="Arial" panose="020B0604020202020204" pitchFamily="34" charset="0"/>
                <a:cs typeface="Arial" panose="020B0604020202020204" pitchFamily="34" charset="0"/>
              </a:rPr>
              <a:t>Education, Outreach &amp; Awareness for Multiple Chemical Sensitivity (MCS)</a:t>
            </a:r>
            <a:endParaRPr lang="en-US" sz="3450" dirty="0">
              <a:latin typeface="Arial" panose="020B0604020202020204" pitchFamily="34" charset="0"/>
              <a:cs typeface="Arial" panose="020B0604020202020204" pitchFamily="34" charset="0"/>
            </a:endParaRPr>
          </a:p>
          <a:p>
            <a:pPr>
              <a:spcBef>
                <a:spcPts val="0"/>
              </a:spcBef>
              <a:spcAft>
                <a:spcPts val="0"/>
              </a:spcAft>
            </a:pPr>
            <a:endParaRPr lang="en-US" sz="3450" dirty="0">
              <a:solidFill>
                <a:srgbClr val="000000"/>
              </a:solidFill>
              <a:latin typeface="Arial" panose="020B0604020202020204" pitchFamily="34" charset="0"/>
              <a:cs typeface="Arial" panose="020B0604020202020204" pitchFamily="34" charset="0"/>
            </a:endParaRPr>
          </a:p>
          <a:p>
            <a:pPr>
              <a:spcBef>
                <a:spcPts val="0"/>
              </a:spcBef>
              <a:spcAft>
                <a:spcPts val="0"/>
              </a:spcAft>
            </a:pPr>
            <a:r>
              <a:rPr lang="en-US" sz="3450" dirty="0">
                <a:solidFill>
                  <a:srgbClr val="000000"/>
                </a:solidFill>
                <a:latin typeface="Arial" panose="020B0604020202020204" pitchFamily="34" charset="0"/>
                <a:cs typeface="Arial" panose="020B0604020202020204" pitchFamily="34" charset="0"/>
              </a:rPr>
              <a:t>The </a:t>
            </a:r>
            <a:r>
              <a:rPr lang="en-US" sz="3450" dirty="0" err="1">
                <a:solidFill>
                  <a:srgbClr val="000000"/>
                </a:solidFill>
                <a:latin typeface="Arial" panose="020B0604020202020204" pitchFamily="34" charset="0"/>
                <a:cs typeface="Arial" panose="020B0604020202020204" pitchFamily="34" charset="0"/>
              </a:rPr>
              <a:t>ECRoB</a:t>
            </a:r>
            <a:r>
              <a:rPr lang="en-US" sz="3450" dirty="0">
                <a:solidFill>
                  <a:srgbClr val="000000"/>
                </a:solidFill>
                <a:latin typeface="Arial" panose="020B0604020202020204" pitchFamily="34" charset="0"/>
                <a:cs typeface="Arial" panose="020B0604020202020204" pitchFamily="34" charset="0"/>
              </a:rPr>
              <a:t> Project is created by ASEQ-EHAQ and has three goals:</a:t>
            </a:r>
          </a:p>
          <a:p>
            <a:pPr>
              <a:spcBef>
                <a:spcPts val="0"/>
              </a:spcBef>
              <a:spcAft>
                <a:spcPts val="0"/>
              </a:spcAft>
            </a:pPr>
            <a:endParaRPr lang="en-US" sz="3450" dirty="0">
              <a:latin typeface="Arial" panose="020B0604020202020204" pitchFamily="34" charset="0"/>
              <a:cs typeface="Arial" panose="020B0604020202020204" pitchFamily="34" charset="0"/>
            </a:endParaRPr>
          </a:p>
          <a:p>
            <a:pPr marL="685800" indent="-685800" fontAlgn="base">
              <a:spcBef>
                <a:spcPts val="0"/>
              </a:spcBef>
              <a:spcAft>
                <a:spcPts val="0"/>
              </a:spcAft>
              <a:buFont typeface="+mj-lt"/>
              <a:buAutoNum type="arabicPeriod"/>
            </a:pPr>
            <a:r>
              <a:rPr lang="en-US" sz="3450" dirty="0">
                <a:solidFill>
                  <a:srgbClr val="000000"/>
                </a:solidFill>
                <a:latin typeface="Arial" panose="020B0604020202020204" pitchFamily="34" charset="0"/>
                <a:cs typeface="Arial" panose="020B0604020202020204" pitchFamily="34" charset="0"/>
              </a:rPr>
              <a:t>Help people with MCS and other disabilities know their legal rights to access accommodations in Canada.</a:t>
            </a:r>
          </a:p>
          <a:p>
            <a:pPr marL="685800" indent="-685800" fontAlgn="base">
              <a:spcBef>
                <a:spcPts val="0"/>
              </a:spcBef>
              <a:spcAft>
                <a:spcPts val="0"/>
              </a:spcAft>
              <a:buFont typeface="+mj-lt"/>
              <a:buAutoNum type="arabicPeriod"/>
            </a:pPr>
            <a:endParaRPr lang="en-US" sz="3450" dirty="0">
              <a:solidFill>
                <a:srgbClr val="000000"/>
              </a:solidFill>
              <a:latin typeface="Arial" panose="020B0604020202020204" pitchFamily="34" charset="0"/>
              <a:cs typeface="Arial" panose="020B0604020202020204" pitchFamily="34" charset="0"/>
            </a:endParaRPr>
          </a:p>
          <a:p>
            <a:pPr marL="685800" indent="-685800" fontAlgn="base">
              <a:spcBef>
                <a:spcPts val="0"/>
              </a:spcBef>
              <a:spcAft>
                <a:spcPts val="0"/>
              </a:spcAft>
              <a:buFont typeface="+mj-lt"/>
              <a:buAutoNum type="arabicPeriod"/>
            </a:pPr>
            <a:r>
              <a:rPr lang="en-US" sz="3450" dirty="0">
                <a:solidFill>
                  <a:srgbClr val="000000"/>
                </a:solidFill>
                <a:latin typeface="Arial" panose="020B0604020202020204" pitchFamily="34" charset="0"/>
                <a:cs typeface="Arial" panose="020B0604020202020204" pitchFamily="34" charset="0"/>
              </a:rPr>
              <a:t>Train educators to teach others about disability, accessibility, and accommodations needed for MCS inclusion.</a:t>
            </a:r>
          </a:p>
          <a:p>
            <a:pPr marL="685800" indent="-685800" fontAlgn="base">
              <a:spcBef>
                <a:spcPts val="0"/>
              </a:spcBef>
              <a:spcAft>
                <a:spcPts val="0"/>
              </a:spcAft>
              <a:buFont typeface="+mj-lt"/>
              <a:buAutoNum type="arabicPeriod"/>
            </a:pPr>
            <a:endParaRPr lang="en-US" sz="3450" dirty="0">
              <a:solidFill>
                <a:srgbClr val="000000"/>
              </a:solidFill>
              <a:latin typeface="Arial" panose="020B0604020202020204" pitchFamily="34" charset="0"/>
              <a:cs typeface="Arial" panose="020B0604020202020204" pitchFamily="34" charset="0"/>
            </a:endParaRPr>
          </a:p>
          <a:p>
            <a:pPr marL="685800" indent="-685800" fontAlgn="base">
              <a:spcBef>
                <a:spcPts val="0"/>
              </a:spcBef>
              <a:spcAft>
                <a:spcPts val="0"/>
              </a:spcAft>
              <a:buFont typeface="+mj-lt"/>
              <a:buAutoNum type="arabicPeriod"/>
            </a:pPr>
            <a:r>
              <a:rPr lang="en-US" sz="3450" dirty="0">
                <a:solidFill>
                  <a:srgbClr val="000000"/>
                </a:solidFill>
                <a:latin typeface="Arial" panose="020B0604020202020204" pitchFamily="34" charset="0"/>
                <a:cs typeface="Arial" panose="020B0604020202020204" pitchFamily="34" charset="0"/>
              </a:rPr>
              <a:t>Bring together different groups to address accessibility barriers in different sectors and remove barriers that make it difficult for people with MCS to access the built environment.</a:t>
            </a:r>
          </a:p>
          <a:p>
            <a:pPr marL="0" indent="0">
              <a:buNone/>
            </a:pPr>
            <a:endParaRPr lang="en-CA" dirty="0"/>
          </a:p>
        </p:txBody>
      </p:sp>
      <p:sp>
        <p:nvSpPr>
          <p:cNvPr id="4" name="Slide Number Placeholder 3">
            <a:extLst>
              <a:ext uri="{FF2B5EF4-FFF2-40B4-BE49-F238E27FC236}">
                <a16:creationId xmlns:a16="http://schemas.microsoft.com/office/drawing/2014/main" id="{69E5F649-94A7-41BD-8C4A-DA1271B4D3A6}"/>
              </a:ext>
            </a:extLst>
          </p:cNvPr>
          <p:cNvSpPr>
            <a:spLocks noGrp="1"/>
          </p:cNvSpPr>
          <p:nvPr>
            <p:ph type="sldNum" sz="quarter" idx="12"/>
          </p:nvPr>
        </p:nvSpPr>
        <p:spPr/>
        <p:txBody>
          <a:bodyPr/>
          <a:lstStyle/>
          <a:p>
            <a:pPr defTabSz="685800">
              <a:buClrTx/>
              <a:defRPr/>
            </a:pPr>
            <a:fld id="{4FAB73BC-B049-4115-A692-8D63A059BFB8}" type="slidenum">
              <a:rPr lang="en-US" kern="1200">
                <a:latin typeface="Calibri" panose="020F0502020204030204"/>
                <a:ea typeface="+mn-ea"/>
                <a:cs typeface="+mn-cs"/>
              </a:rPr>
              <a:pPr defTabSz="685800">
                <a:buClrTx/>
                <a:defRPr/>
              </a:pPr>
              <a:t>18</a:t>
            </a:fld>
            <a:endParaRPr lang="en-US" kern="1200" dirty="0">
              <a:latin typeface="Calibri" panose="020F0502020204030204"/>
              <a:ea typeface="+mn-ea"/>
              <a:cs typeface="+mn-cs"/>
            </a:endParaRPr>
          </a:p>
        </p:txBody>
      </p:sp>
      <p:pic>
        <p:nvPicPr>
          <p:cNvPr id="6" name="Picture 5">
            <a:extLst>
              <a:ext uri="{FF2B5EF4-FFF2-40B4-BE49-F238E27FC236}">
                <a16:creationId xmlns:a16="http://schemas.microsoft.com/office/drawing/2014/main" id="{363F7823-423D-0F94-AA20-7A620DCA70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258" y="60232"/>
            <a:ext cx="8988257" cy="991700"/>
          </a:xfrm>
          <a:prstGeom prst="rect">
            <a:avLst/>
          </a:prstGeom>
        </p:spPr>
      </p:pic>
    </p:spTree>
    <p:extLst>
      <p:ext uri="{BB962C8B-B14F-4D97-AF65-F5344CB8AC3E}">
        <p14:creationId xmlns:p14="http://schemas.microsoft.com/office/powerpoint/2010/main" val="343519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13" name="Rectangle 1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cxnSp>
        <p:nvCxnSpPr>
          <p:cNvPr id="15" name="Straight Connector 1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700" kern="1200">
              <a:solidFill>
                <a:prstClr val="white"/>
              </a:solidFill>
              <a:latin typeface="Calibri" panose="020F0502020204030204"/>
            </a:endParaRPr>
          </a:p>
        </p:txBody>
      </p:sp>
      <p:sp>
        <p:nvSpPr>
          <p:cNvPr id="2" name="Title 1">
            <a:extLst>
              <a:ext uri="{FF2B5EF4-FFF2-40B4-BE49-F238E27FC236}">
                <a16:creationId xmlns:a16="http://schemas.microsoft.com/office/drawing/2014/main" id="{7E45DE38-DF90-479D-9751-951A550F6489}"/>
              </a:ext>
            </a:extLst>
          </p:cNvPr>
          <p:cNvSpPr>
            <a:spLocks noGrp="1"/>
          </p:cNvSpPr>
          <p:nvPr>
            <p:ph type="title"/>
          </p:nvPr>
        </p:nvSpPr>
        <p:spPr>
          <a:xfrm>
            <a:off x="950999" y="6825344"/>
            <a:ext cx="16363610" cy="1586483"/>
          </a:xfrm>
        </p:spPr>
        <p:txBody>
          <a:bodyPr vert="horz" lIns="137160" tIns="68580" rIns="137160" bIns="68580" rtlCol="0" anchor="b">
            <a:normAutofit/>
          </a:bodyPr>
          <a:lstStyle/>
          <a:p>
            <a:r>
              <a:rPr lang="en-US" sz="9000" b="1" dirty="0">
                <a:solidFill>
                  <a:schemeClr val="tx1">
                    <a:lumMod val="85000"/>
                    <a:lumOff val="15000"/>
                  </a:schemeClr>
                </a:solidFill>
              </a:rPr>
              <a:t>Our partners</a:t>
            </a:r>
          </a:p>
        </p:txBody>
      </p:sp>
      <p:pic>
        <p:nvPicPr>
          <p:cNvPr id="8" name="Graphic 7" descr="Puzzle">
            <a:extLst>
              <a:ext uri="{FF2B5EF4-FFF2-40B4-BE49-F238E27FC236}">
                <a16:creationId xmlns:a16="http://schemas.microsoft.com/office/drawing/2014/main" id="{55050214-CEA4-B5B4-84D3-6C4FF711C7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18" y="52490"/>
            <a:ext cx="4702403" cy="4702403"/>
          </a:xfrm>
          <a:prstGeom prst="rect">
            <a:avLst/>
          </a:prstGeom>
        </p:spPr>
      </p:pic>
      <p:cxnSp>
        <p:nvCxnSpPr>
          <p:cNvPr id="19" name="Straight Connector 18">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629" y="8428155"/>
            <a:ext cx="15773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23" name="Rectangle 22">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4" name="Slide Number Placeholder 3">
            <a:extLst>
              <a:ext uri="{FF2B5EF4-FFF2-40B4-BE49-F238E27FC236}">
                <a16:creationId xmlns:a16="http://schemas.microsoft.com/office/drawing/2014/main" id="{69E5F649-94A7-41BD-8C4A-DA1271B4D3A6}"/>
              </a:ext>
            </a:extLst>
          </p:cNvPr>
          <p:cNvSpPr>
            <a:spLocks noGrp="1"/>
          </p:cNvSpPr>
          <p:nvPr>
            <p:ph type="sldNum" sz="quarter" idx="12"/>
          </p:nvPr>
        </p:nvSpPr>
        <p:spPr>
          <a:xfrm>
            <a:off x="14850688" y="9689678"/>
            <a:ext cx="1968038" cy="547688"/>
          </a:xfrm>
        </p:spPr>
        <p:txBody>
          <a:bodyPr vert="horz" lIns="137160" tIns="68580" rIns="137160" bIns="68580" rtlCol="0" anchor="ctr">
            <a:normAutofit/>
          </a:bodyPr>
          <a:lstStyle/>
          <a:p>
            <a:pPr defTabSz="1371600">
              <a:spcAft>
                <a:spcPts val="900"/>
              </a:spcAft>
              <a:buClrTx/>
              <a:defRPr/>
            </a:pPr>
            <a:fld id="{4FAB73BC-B049-4115-A692-8D63A059BFB8}" type="slidenum">
              <a:rPr lang="en-US" kern="1200">
                <a:latin typeface="Calibri" panose="020F0502020204030204"/>
                <a:ea typeface="+mn-ea"/>
                <a:cs typeface="+mn-cs"/>
              </a:rPr>
              <a:pPr defTabSz="1371600">
                <a:spcAft>
                  <a:spcPts val="900"/>
                </a:spcAft>
                <a:buClrTx/>
                <a:defRPr/>
              </a:pPr>
              <a:t>19</a:t>
            </a:fld>
            <a:endParaRPr lang="en-US" kern="1200">
              <a:latin typeface="Calibri" panose="020F0502020204030204"/>
              <a:ea typeface="+mn-ea"/>
              <a:cs typeface="+mn-cs"/>
            </a:endParaRPr>
          </a:p>
        </p:txBody>
      </p:sp>
      <p:pic>
        <p:nvPicPr>
          <p:cNvPr id="9" name="Picture 8" descr="A logo with a house and leaves&#10;&#10;Description automatically generated">
            <a:extLst>
              <a:ext uri="{FF2B5EF4-FFF2-40B4-BE49-F238E27FC236}">
                <a16:creationId xmlns:a16="http://schemas.microsoft.com/office/drawing/2014/main" id="{6DD73B40-8412-B56C-C12A-0F437E266EF9}"/>
              </a:ext>
            </a:extLst>
          </p:cNvPr>
          <p:cNvPicPr>
            <a:picLocks noChangeAspect="1"/>
          </p:cNvPicPr>
          <p:nvPr/>
        </p:nvPicPr>
        <p:blipFill>
          <a:blip r:embed="rId5"/>
          <a:stretch>
            <a:fillRect/>
          </a:stretch>
        </p:blipFill>
        <p:spPr>
          <a:xfrm>
            <a:off x="14650680" y="-183512"/>
            <a:ext cx="3360585" cy="3360585"/>
          </a:xfrm>
          <a:prstGeom prst="rect">
            <a:avLst/>
          </a:prstGeom>
        </p:spPr>
      </p:pic>
      <p:pic>
        <p:nvPicPr>
          <p:cNvPr id="12" name="Picture 11" descr="A close-up of a logo&#10;&#10;Description automatically generated">
            <a:extLst>
              <a:ext uri="{FF2B5EF4-FFF2-40B4-BE49-F238E27FC236}">
                <a16:creationId xmlns:a16="http://schemas.microsoft.com/office/drawing/2014/main" id="{414A0047-E3D6-8481-FFB6-CF3B2328BDC9}"/>
              </a:ext>
            </a:extLst>
          </p:cNvPr>
          <p:cNvPicPr>
            <a:picLocks noChangeAspect="1"/>
          </p:cNvPicPr>
          <p:nvPr/>
        </p:nvPicPr>
        <p:blipFill>
          <a:blip r:embed="rId6"/>
          <a:stretch>
            <a:fillRect/>
          </a:stretch>
        </p:blipFill>
        <p:spPr>
          <a:xfrm>
            <a:off x="5610683" y="2019373"/>
            <a:ext cx="6522245" cy="2788610"/>
          </a:xfrm>
          <a:prstGeom prst="rect">
            <a:avLst/>
          </a:prstGeom>
        </p:spPr>
      </p:pic>
      <p:pic>
        <p:nvPicPr>
          <p:cNvPr id="16" name="Picture 15" descr="A black and blue logo&#10;&#10;Description automatically generated">
            <a:extLst>
              <a:ext uri="{FF2B5EF4-FFF2-40B4-BE49-F238E27FC236}">
                <a16:creationId xmlns:a16="http://schemas.microsoft.com/office/drawing/2014/main" id="{2488FB42-4CAA-39EB-E7DE-F645925996C3}"/>
              </a:ext>
            </a:extLst>
          </p:cNvPr>
          <p:cNvPicPr>
            <a:picLocks noChangeAspect="1"/>
          </p:cNvPicPr>
          <p:nvPr/>
        </p:nvPicPr>
        <p:blipFill>
          <a:blip r:embed="rId7"/>
          <a:stretch>
            <a:fillRect/>
          </a:stretch>
        </p:blipFill>
        <p:spPr>
          <a:xfrm>
            <a:off x="7958548" y="704828"/>
            <a:ext cx="6522245" cy="1538469"/>
          </a:xfrm>
          <a:prstGeom prst="rect">
            <a:avLst/>
          </a:prstGeom>
        </p:spPr>
      </p:pic>
      <p:pic>
        <p:nvPicPr>
          <p:cNvPr id="24" name="Picture 23" descr="A logo of a person running&#10;&#10;Description automatically generated">
            <a:extLst>
              <a:ext uri="{FF2B5EF4-FFF2-40B4-BE49-F238E27FC236}">
                <a16:creationId xmlns:a16="http://schemas.microsoft.com/office/drawing/2014/main" id="{97B6B59B-C204-5BDA-DA41-2D19E0D57DB2}"/>
              </a:ext>
            </a:extLst>
          </p:cNvPr>
          <p:cNvPicPr>
            <a:picLocks noChangeAspect="1"/>
          </p:cNvPicPr>
          <p:nvPr/>
        </p:nvPicPr>
        <p:blipFill>
          <a:blip r:embed="rId8"/>
          <a:stretch>
            <a:fillRect/>
          </a:stretch>
        </p:blipFill>
        <p:spPr>
          <a:xfrm>
            <a:off x="12175646" y="3593760"/>
            <a:ext cx="5902917" cy="2199981"/>
          </a:xfrm>
          <a:prstGeom prst="rect">
            <a:avLst/>
          </a:prstGeom>
        </p:spPr>
      </p:pic>
      <p:pic>
        <p:nvPicPr>
          <p:cNvPr id="26" name="Picture 25" descr="A red pinwheel on a black background&#10;&#10;Description automatically generated">
            <a:extLst>
              <a:ext uri="{FF2B5EF4-FFF2-40B4-BE49-F238E27FC236}">
                <a16:creationId xmlns:a16="http://schemas.microsoft.com/office/drawing/2014/main" id="{0DFCCA05-6033-6BA4-7A5D-6C987BEDDBB0}"/>
              </a:ext>
            </a:extLst>
          </p:cNvPr>
          <p:cNvPicPr>
            <a:picLocks noChangeAspect="1"/>
          </p:cNvPicPr>
          <p:nvPr/>
        </p:nvPicPr>
        <p:blipFill>
          <a:blip r:embed="rId9"/>
          <a:stretch>
            <a:fillRect/>
          </a:stretch>
        </p:blipFill>
        <p:spPr>
          <a:xfrm>
            <a:off x="3553727" y="-311883"/>
            <a:ext cx="4442591" cy="2659535"/>
          </a:xfrm>
          <a:prstGeom prst="rect">
            <a:avLst/>
          </a:prstGeom>
        </p:spPr>
      </p:pic>
      <p:pic>
        <p:nvPicPr>
          <p:cNvPr id="29" name="Picture 28" descr="A red and blue logo&#10;&#10;Description automatically generated">
            <a:extLst>
              <a:ext uri="{FF2B5EF4-FFF2-40B4-BE49-F238E27FC236}">
                <a16:creationId xmlns:a16="http://schemas.microsoft.com/office/drawing/2014/main" id="{569C1F13-D0FB-6AEA-45F8-9DE58D9C90E2}"/>
              </a:ext>
            </a:extLst>
          </p:cNvPr>
          <p:cNvPicPr>
            <a:picLocks noChangeAspect="1"/>
          </p:cNvPicPr>
          <p:nvPr/>
        </p:nvPicPr>
        <p:blipFill>
          <a:blip r:embed="rId10"/>
          <a:stretch>
            <a:fillRect/>
          </a:stretch>
        </p:blipFill>
        <p:spPr>
          <a:xfrm>
            <a:off x="5836618" y="5143501"/>
            <a:ext cx="5383052" cy="2273822"/>
          </a:xfrm>
          <a:prstGeom prst="rect">
            <a:avLst/>
          </a:prstGeom>
        </p:spPr>
      </p:pic>
      <p:pic>
        <p:nvPicPr>
          <p:cNvPr id="30" name="Picture 29">
            <a:extLst>
              <a:ext uri="{FF2B5EF4-FFF2-40B4-BE49-F238E27FC236}">
                <a16:creationId xmlns:a16="http://schemas.microsoft.com/office/drawing/2014/main" id="{8B82FD46-789B-034E-AD5A-CF16388EEEB2}"/>
              </a:ext>
            </a:extLst>
          </p:cNvPr>
          <p:cNvPicPr>
            <a:picLocks noChangeAspect="1"/>
          </p:cNvPicPr>
          <p:nvPr/>
        </p:nvPicPr>
        <p:blipFill>
          <a:blip r:embed="rId11"/>
          <a:stretch>
            <a:fillRect/>
          </a:stretch>
        </p:blipFill>
        <p:spPr>
          <a:xfrm>
            <a:off x="6754231" y="7291250"/>
            <a:ext cx="9067082" cy="2189235"/>
          </a:xfrm>
          <a:prstGeom prst="rect">
            <a:avLst/>
          </a:prstGeom>
        </p:spPr>
      </p:pic>
      <p:pic>
        <p:nvPicPr>
          <p:cNvPr id="32" name="Picture 31">
            <a:extLst>
              <a:ext uri="{FF2B5EF4-FFF2-40B4-BE49-F238E27FC236}">
                <a16:creationId xmlns:a16="http://schemas.microsoft.com/office/drawing/2014/main" id="{E7A689E8-F2AB-C823-FEAA-0759D4F4BEE5}"/>
              </a:ext>
            </a:extLst>
          </p:cNvPr>
          <p:cNvPicPr>
            <a:picLocks noChangeAspect="1"/>
          </p:cNvPicPr>
          <p:nvPr/>
        </p:nvPicPr>
        <p:blipFill>
          <a:blip r:embed="rId12"/>
          <a:stretch>
            <a:fillRect/>
          </a:stretch>
        </p:blipFill>
        <p:spPr>
          <a:xfrm>
            <a:off x="341585" y="4244510"/>
            <a:ext cx="5269098" cy="2661708"/>
          </a:xfrm>
          <a:prstGeom prst="rect">
            <a:avLst/>
          </a:prstGeom>
        </p:spPr>
      </p:pic>
      <p:sp>
        <p:nvSpPr>
          <p:cNvPr id="3" name="TextBox 2">
            <a:extLst>
              <a:ext uri="{FF2B5EF4-FFF2-40B4-BE49-F238E27FC236}">
                <a16:creationId xmlns:a16="http://schemas.microsoft.com/office/drawing/2014/main" id="{6730996D-01A5-D7E3-8BFD-05FB84CB2829}"/>
              </a:ext>
            </a:extLst>
          </p:cNvPr>
          <p:cNvSpPr txBox="1"/>
          <p:nvPr/>
        </p:nvSpPr>
        <p:spPr>
          <a:xfrm>
            <a:off x="11760232" y="6417943"/>
            <a:ext cx="5780312" cy="738664"/>
          </a:xfrm>
          <a:prstGeom prst="rect">
            <a:avLst/>
          </a:prstGeom>
          <a:noFill/>
        </p:spPr>
        <p:txBody>
          <a:bodyPr wrap="square" rtlCol="0">
            <a:spAutoFit/>
          </a:bodyPr>
          <a:lstStyle/>
          <a:p>
            <a:pPr defTabSz="685800">
              <a:buClrTx/>
            </a:pPr>
            <a:r>
              <a:rPr lang="en-US" sz="4200" kern="1200" dirty="0">
                <a:solidFill>
                  <a:prstClr val="black"/>
                </a:solidFill>
                <a:latin typeface="Calibri" panose="020F0502020204030204"/>
                <a:ea typeface="+mn-ea"/>
                <a:cs typeface="+mn-cs"/>
              </a:rPr>
              <a:t>Caroline Barakat, Ph.D.</a:t>
            </a:r>
            <a:endParaRPr lang="en-CA" sz="4200" kern="1200" dirty="0">
              <a:solidFill>
                <a:prstClr val="black"/>
              </a:solidFill>
              <a:latin typeface="Calibri" panose="020F0502020204030204"/>
              <a:ea typeface="+mn-ea"/>
              <a:cs typeface="+mn-cs"/>
            </a:endParaRPr>
          </a:p>
        </p:txBody>
      </p:sp>
      <p:sp>
        <p:nvSpPr>
          <p:cNvPr id="5" name="TextBox 4">
            <a:extLst>
              <a:ext uri="{FF2B5EF4-FFF2-40B4-BE49-F238E27FC236}">
                <a16:creationId xmlns:a16="http://schemas.microsoft.com/office/drawing/2014/main" id="{81447116-1FF2-D0C4-1B81-75B6E02951CE}"/>
              </a:ext>
            </a:extLst>
          </p:cNvPr>
          <p:cNvSpPr txBox="1"/>
          <p:nvPr/>
        </p:nvSpPr>
        <p:spPr>
          <a:xfrm>
            <a:off x="10349546" y="2759305"/>
            <a:ext cx="4479783" cy="738664"/>
          </a:xfrm>
          <a:prstGeom prst="rect">
            <a:avLst/>
          </a:prstGeom>
          <a:noFill/>
        </p:spPr>
        <p:txBody>
          <a:bodyPr wrap="square" rtlCol="0">
            <a:spAutoFit/>
          </a:bodyPr>
          <a:lstStyle/>
          <a:p>
            <a:pPr defTabSz="685800">
              <a:buClrTx/>
            </a:pPr>
            <a:r>
              <a:rPr lang="en-US" sz="4200" kern="1200" dirty="0">
                <a:solidFill>
                  <a:prstClr val="black"/>
                </a:solidFill>
                <a:latin typeface="Calibri" panose="020F0502020204030204"/>
                <a:ea typeface="+mn-ea"/>
                <a:cs typeface="+mn-cs"/>
              </a:rPr>
              <a:t>John Molot, MD</a:t>
            </a:r>
            <a:endParaRPr lang="en-CA" sz="42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86162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091" y="638188"/>
            <a:ext cx="16772562" cy="1362000"/>
          </a:xfrm>
        </p:spPr>
        <p:txBody>
          <a:bodyPr>
            <a:normAutofit fontScale="90000"/>
          </a:bodyPr>
          <a:lstStyle/>
          <a:p>
            <a:r>
              <a:rPr lang="en-CA" sz="9000" dirty="0"/>
              <a:t>Welcome to CareNow Ontario’s AGM</a:t>
            </a:r>
            <a:br>
              <a:rPr lang="en-CA" sz="3000" dirty="0"/>
            </a:br>
            <a:br>
              <a:rPr lang="en-CA" sz="3000" dirty="0"/>
            </a:br>
            <a:r>
              <a:rPr lang="en-CA" sz="4400" dirty="0">
                <a:solidFill>
                  <a:schemeClr val="tx1"/>
                </a:solidFill>
                <a:latin typeface="Montserrat" panose="00000500000000000000" pitchFamily="2" charset="0"/>
              </a:rPr>
              <a:t>CareNow Ontario</a:t>
            </a:r>
            <a:r>
              <a:rPr lang="en-CA" sz="4400" b="0" dirty="0">
                <a:solidFill>
                  <a:schemeClr val="tx1"/>
                </a:solidFill>
                <a:latin typeface="Montserrat" panose="00000500000000000000" pitchFamily="2" charset="0"/>
              </a:rPr>
              <a:t> is an organization supporting and representing the medical conditions of medical conditions of </a:t>
            </a:r>
            <a:br>
              <a:rPr lang="en-CA" sz="4400" b="0" dirty="0">
                <a:solidFill>
                  <a:schemeClr val="tx1"/>
                </a:solidFill>
                <a:latin typeface="Montserrat" panose="00000500000000000000" pitchFamily="2" charset="0"/>
              </a:rPr>
            </a:br>
            <a:r>
              <a:rPr lang="en-CA" sz="4400" b="0" dirty="0">
                <a:solidFill>
                  <a:schemeClr val="tx1"/>
                </a:solidFill>
                <a:latin typeface="Montserrat" panose="00000500000000000000" pitchFamily="2" charset="0"/>
              </a:rPr>
              <a:t>Myalgic Encephalomyelitis/Chronic Fatigue Syndrome, Fibromyalgia and Environmental Sensitivities/Multiple Chemical Sensitivity. </a:t>
            </a:r>
            <a:r>
              <a:rPr lang="en-CA" sz="4400" b="0" dirty="0">
                <a:latin typeface="Montserrat" panose="00000500000000000000" pitchFamily="2" charset="0"/>
              </a:rPr>
              <a:t>Fibromyalgia and</a:t>
            </a:r>
            <a:endParaRPr lang="en-US" sz="4400" dirty="0"/>
          </a:p>
        </p:txBody>
      </p:sp>
      <p:sp>
        <p:nvSpPr>
          <p:cNvPr id="4" name="Slide Number Placeholder 3"/>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2</a:t>
            </a:fld>
            <a:endParaRPr lang="en-CA" dirty="0"/>
          </a:p>
        </p:txBody>
      </p:sp>
      <p:sp>
        <p:nvSpPr>
          <p:cNvPr id="6" name="TextBox 5">
            <a:extLst>
              <a:ext uri="{FF2B5EF4-FFF2-40B4-BE49-F238E27FC236}">
                <a16:creationId xmlns:a16="http://schemas.microsoft.com/office/drawing/2014/main" id="{8E04FA2B-9544-067D-623C-B691649C6930}"/>
              </a:ext>
            </a:extLst>
          </p:cNvPr>
          <p:cNvSpPr txBox="1"/>
          <p:nvPr/>
        </p:nvSpPr>
        <p:spPr>
          <a:xfrm>
            <a:off x="8686800" y="4596063"/>
            <a:ext cx="914400" cy="914400"/>
          </a:xfrm>
          <a:prstGeom prst="rect">
            <a:avLst/>
          </a:prstGeom>
          <a:noFill/>
        </p:spPr>
        <p:txBody>
          <a:bodyPr wrap="square" rtlCol="0">
            <a:spAutoFit/>
          </a:bodyPr>
          <a:lstStyle/>
          <a:p>
            <a:endParaRPr lang="en-CA" dirty="0"/>
          </a:p>
        </p:txBody>
      </p:sp>
      <p:pic>
        <p:nvPicPr>
          <p:cNvPr id="9" name="Picture 8">
            <a:extLst>
              <a:ext uri="{FF2B5EF4-FFF2-40B4-BE49-F238E27FC236}">
                <a16:creationId xmlns:a16="http://schemas.microsoft.com/office/drawing/2014/main" id="{0774B5DB-9731-6313-8B49-E9AAE5AB3E6F}"/>
              </a:ext>
            </a:extLst>
          </p:cNvPr>
          <p:cNvPicPr>
            <a:picLocks noChangeAspect="1"/>
          </p:cNvPicPr>
          <p:nvPr/>
        </p:nvPicPr>
        <p:blipFill>
          <a:blip r:embed="rId3"/>
          <a:stretch>
            <a:fillRect/>
          </a:stretch>
        </p:blipFill>
        <p:spPr>
          <a:xfrm>
            <a:off x="4937435" y="7760017"/>
            <a:ext cx="7498730" cy="1707028"/>
          </a:xfrm>
          <a:prstGeom prst="rect">
            <a:avLst/>
          </a:prstGeom>
        </p:spPr>
      </p:pic>
    </p:spTree>
    <p:extLst>
      <p:ext uri="{BB962C8B-B14F-4D97-AF65-F5344CB8AC3E}">
        <p14:creationId xmlns:p14="http://schemas.microsoft.com/office/powerpoint/2010/main" val="4133730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A8FFEA1-1B69-4F42-B552-0CCF725968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pPr>
            <a:endParaRPr lang="en-CA" sz="270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AA3C9226-5EC8-460B-82D7-72AA994D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pPr>
            <a:endParaRPr lang="en-CA" sz="2700" kern="1200">
              <a:solidFill>
                <a:prstClr val="white"/>
              </a:solidFill>
              <a:latin typeface="Calibri" panose="020F0502020204030204"/>
            </a:endParaRPr>
          </a:p>
        </p:txBody>
      </p:sp>
      <p:cxnSp>
        <p:nvCxnSpPr>
          <p:cNvPr id="18" name="Straight Connector 17">
            <a:extLst>
              <a:ext uri="{FF2B5EF4-FFF2-40B4-BE49-F238E27FC236}">
                <a16:creationId xmlns:a16="http://schemas.microsoft.com/office/drawing/2014/main" id="{62A90A9D-33DF-408E-BF4C-F82588935C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E6AA15AE-DAFE-4E1E-B05F-F57962FD3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700" kern="1200">
              <a:solidFill>
                <a:prstClr val="white"/>
              </a:solidFill>
              <a:latin typeface="Calibri" panose="020F0502020204030204"/>
            </a:endParaRPr>
          </a:p>
        </p:txBody>
      </p:sp>
      <p:sp>
        <p:nvSpPr>
          <p:cNvPr id="3" name="Title 2">
            <a:extLst>
              <a:ext uri="{FF2B5EF4-FFF2-40B4-BE49-F238E27FC236}">
                <a16:creationId xmlns:a16="http://schemas.microsoft.com/office/drawing/2014/main" id="{20E8B48B-1401-4C02-8C91-DF1EBA1A1ED1}"/>
              </a:ext>
            </a:extLst>
          </p:cNvPr>
          <p:cNvSpPr>
            <a:spLocks noGrp="1"/>
          </p:cNvSpPr>
          <p:nvPr>
            <p:ph type="title"/>
          </p:nvPr>
        </p:nvSpPr>
        <p:spPr>
          <a:xfrm>
            <a:off x="12211666" y="958646"/>
            <a:ext cx="5102942" cy="5529023"/>
          </a:xfrm>
        </p:spPr>
        <p:txBody>
          <a:bodyPr vert="horz" lIns="137160" tIns="68580" rIns="137160" bIns="68580" rtlCol="0" anchor="b">
            <a:normAutofit/>
          </a:bodyPr>
          <a:lstStyle/>
          <a:p>
            <a:r>
              <a:rPr lang="en-US" b="1">
                <a:solidFill>
                  <a:schemeClr val="tx1">
                    <a:lumMod val="85000"/>
                    <a:lumOff val="15000"/>
                  </a:schemeClr>
                </a:solidFill>
              </a:rPr>
              <a:t>Prevalence</a:t>
            </a:r>
            <a:br>
              <a:rPr lang="en-US">
                <a:solidFill>
                  <a:schemeClr val="tx1">
                    <a:lumMod val="85000"/>
                    <a:lumOff val="15000"/>
                  </a:schemeClr>
                </a:solidFill>
              </a:rPr>
            </a:br>
            <a:br>
              <a:rPr lang="en-US">
                <a:solidFill>
                  <a:schemeClr val="tx1">
                    <a:lumMod val="85000"/>
                    <a:lumOff val="15000"/>
                  </a:schemeClr>
                </a:solidFill>
              </a:rPr>
            </a:br>
            <a:r>
              <a:rPr lang="en-US">
                <a:solidFill>
                  <a:schemeClr val="tx1">
                    <a:lumMod val="85000"/>
                    <a:lumOff val="15000"/>
                  </a:schemeClr>
                </a:solidFill>
              </a:rPr>
              <a:t>How many Canadians have a diagnosis of </a:t>
            </a:r>
            <a:r>
              <a:rPr lang="en-US" b="1">
                <a:solidFill>
                  <a:schemeClr val="tx1">
                    <a:lumMod val="85000"/>
                    <a:lumOff val="15000"/>
                  </a:schemeClr>
                </a:solidFill>
              </a:rPr>
              <a:t>Multiple Chemical Sensitivity (MCS)</a:t>
            </a:r>
            <a:r>
              <a:rPr lang="en-US">
                <a:solidFill>
                  <a:schemeClr val="tx1">
                    <a:lumMod val="85000"/>
                    <a:lumOff val="15000"/>
                  </a:schemeClr>
                </a:solidFill>
              </a:rPr>
              <a:t>?</a:t>
            </a:r>
          </a:p>
        </p:txBody>
      </p:sp>
      <p:pic>
        <p:nvPicPr>
          <p:cNvPr id="9" name="Content Placeholder 8" descr="A group of people standing together&#10;&#10;Description automatically generated">
            <a:extLst>
              <a:ext uri="{FF2B5EF4-FFF2-40B4-BE49-F238E27FC236}">
                <a16:creationId xmlns:a16="http://schemas.microsoft.com/office/drawing/2014/main" id="{92C77A78-2C88-46F6-A739-82A3B0ACA636}"/>
              </a:ext>
            </a:extLst>
          </p:cNvPr>
          <p:cNvPicPr>
            <a:picLocks noGrp="1" noChangeAspect="1"/>
          </p:cNvPicPr>
          <p:nvPr>
            <p:ph idx="1"/>
          </p:nvPr>
        </p:nvPicPr>
        <p:blipFill>
          <a:blip r:embed="rId3"/>
          <a:stretch>
            <a:fillRect/>
          </a:stretch>
        </p:blipFill>
        <p:spPr>
          <a:xfrm>
            <a:off x="950999" y="1005179"/>
            <a:ext cx="10368326" cy="7491119"/>
          </a:xfrm>
          <a:prstGeom prst="rect">
            <a:avLst/>
          </a:prstGeom>
        </p:spPr>
      </p:pic>
      <p:cxnSp>
        <p:nvCxnSpPr>
          <p:cNvPr id="22" name="Straight Connector 21">
            <a:extLst>
              <a:ext uri="{FF2B5EF4-FFF2-40B4-BE49-F238E27FC236}">
                <a16:creationId xmlns:a16="http://schemas.microsoft.com/office/drawing/2014/main" id="{D07141D5-A57C-43F5-A655-5BA2D0D2AF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13958" y="6515100"/>
            <a:ext cx="4800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9DB1F97-BFF9-46CC-8EB4-BB63B98F1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pPr>
            <a:endParaRPr lang="en-CA" sz="2700" kern="1200">
              <a:solidFill>
                <a:prstClr val="white"/>
              </a:solidFill>
              <a:latin typeface="Calibri" panose="020F0502020204030204"/>
            </a:endParaRPr>
          </a:p>
        </p:txBody>
      </p:sp>
      <p:sp>
        <p:nvSpPr>
          <p:cNvPr id="26" name="Rectangle 25">
            <a:extLst>
              <a:ext uri="{FF2B5EF4-FFF2-40B4-BE49-F238E27FC236}">
                <a16:creationId xmlns:a16="http://schemas.microsoft.com/office/drawing/2014/main" id="{88CAE6E3-39B4-4A16-97BC-9C376B9B7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pPr>
            <a:endParaRPr lang="en-CA" sz="2700" kern="120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66E063A2-177F-416E-938D-7877CBCE9272}"/>
              </a:ext>
            </a:extLst>
          </p:cNvPr>
          <p:cNvSpPr>
            <a:spLocks noGrp="1"/>
          </p:cNvSpPr>
          <p:nvPr>
            <p:ph type="sldNum" sz="quarter" idx="12"/>
          </p:nvPr>
        </p:nvSpPr>
        <p:spPr>
          <a:xfrm>
            <a:off x="14850688" y="9689678"/>
            <a:ext cx="1968038" cy="547688"/>
          </a:xfrm>
        </p:spPr>
        <p:txBody>
          <a:bodyPr vert="horz" lIns="137160" tIns="68580" rIns="137160" bIns="68580" rtlCol="0" anchor="ctr">
            <a:normAutofit/>
          </a:bodyPr>
          <a:lstStyle/>
          <a:p>
            <a:pPr defTabSz="1371600">
              <a:spcAft>
                <a:spcPts val="900"/>
              </a:spcAft>
              <a:buClrTx/>
              <a:defRPr/>
            </a:pPr>
            <a:fld id="{4FAB73BC-B049-4115-A692-8D63A059BFB8}" type="slidenum">
              <a:rPr lang="en-US" kern="1200">
                <a:solidFill>
                  <a:srgbClr val="FFFFFF"/>
                </a:solidFill>
                <a:latin typeface="Calibri" panose="020F0502020204030204"/>
                <a:ea typeface="+mn-ea"/>
                <a:cs typeface="+mn-cs"/>
              </a:rPr>
              <a:pPr defTabSz="1371600">
                <a:spcAft>
                  <a:spcPts val="900"/>
                </a:spcAft>
                <a:buClrTx/>
                <a:defRPr/>
              </a:pPr>
              <a:t>20</a:t>
            </a:fld>
            <a:endParaRPr lang="en-US" kern="1200">
              <a:solidFill>
                <a:srgbClr val="FFFFFF"/>
              </a:solidFill>
              <a:latin typeface="Calibri" panose="020F0502020204030204"/>
              <a:ea typeface="+mn-ea"/>
              <a:cs typeface="+mn-cs"/>
            </a:endParaRPr>
          </a:p>
        </p:txBody>
      </p:sp>
    </p:spTree>
    <p:extLst>
      <p:ext uri="{BB962C8B-B14F-4D97-AF65-F5344CB8AC3E}">
        <p14:creationId xmlns:p14="http://schemas.microsoft.com/office/powerpoint/2010/main" val="2720414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5AAE5-3584-4BE4-91B4-16C037D0C744}"/>
              </a:ext>
            </a:extLst>
          </p:cNvPr>
          <p:cNvSpPr>
            <a:spLocks noGrp="1"/>
          </p:cNvSpPr>
          <p:nvPr>
            <p:ph type="title" idx="4294967295"/>
          </p:nvPr>
        </p:nvSpPr>
        <p:spPr>
          <a:xfrm>
            <a:off x="34730" y="398997"/>
            <a:ext cx="18288000" cy="1704123"/>
          </a:xfrm>
        </p:spPr>
        <p:txBody>
          <a:bodyPr>
            <a:normAutofit fontScale="90000"/>
          </a:bodyPr>
          <a:lstStyle/>
          <a:p>
            <a:pPr algn="ctr"/>
            <a:r>
              <a:rPr lang="fr-CA" sz="6000" b="1" dirty="0">
                <a:solidFill>
                  <a:schemeClr val="accent2">
                    <a:lumMod val="50000"/>
                  </a:schemeClr>
                </a:solidFill>
                <a:latin typeface="+mn-lt"/>
                <a:cs typeface="Times New Roman" panose="02020603050405020304" pitchFamily="18" charset="0"/>
              </a:rPr>
              <a:t>PREVALENCE</a:t>
            </a:r>
            <a:br>
              <a:rPr lang="fr-CA" sz="6000" b="1" dirty="0">
                <a:solidFill>
                  <a:schemeClr val="accent2">
                    <a:lumMod val="50000"/>
                  </a:schemeClr>
                </a:solidFill>
                <a:latin typeface="+mn-lt"/>
                <a:cs typeface="Times New Roman" panose="02020603050405020304" pitchFamily="18" charset="0"/>
              </a:rPr>
            </a:br>
            <a:r>
              <a:rPr lang="fr-CA" sz="6000" b="1" dirty="0">
                <a:solidFill>
                  <a:schemeClr val="accent2">
                    <a:lumMod val="50000"/>
                  </a:schemeClr>
                </a:solidFill>
                <a:latin typeface="+mn-lt"/>
                <a:cs typeface="Times New Roman" panose="02020603050405020304" pitchFamily="18" charset="0"/>
              </a:rPr>
              <a:t>1 in 34 people </a:t>
            </a:r>
            <a:r>
              <a:rPr lang="fr-CA" sz="6000" b="1" dirty="0" err="1">
                <a:solidFill>
                  <a:schemeClr val="accent2">
                    <a:lumMod val="50000"/>
                  </a:schemeClr>
                </a:solidFill>
                <a:latin typeface="+mn-lt"/>
                <a:cs typeface="Times New Roman" panose="02020603050405020304" pitchFamily="18" charset="0"/>
              </a:rPr>
              <a:t>diagnosed</a:t>
            </a:r>
            <a:r>
              <a:rPr lang="fr-CA" sz="6000" b="1" dirty="0">
                <a:solidFill>
                  <a:schemeClr val="accent2">
                    <a:lumMod val="50000"/>
                  </a:schemeClr>
                </a:solidFill>
                <a:latin typeface="+mn-lt"/>
                <a:cs typeface="Times New Roman" panose="02020603050405020304" pitchFamily="18" charset="0"/>
              </a:rPr>
              <a:t> </a:t>
            </a:r>
            <a:r>
              <a:rPr lang="fr-CA" sz="6000" b="1" dirty="0" err="1">
                <a:solidFill>
                  <a:schemeClr val="accent2">
                    <a:lumMod val="50000"/>
                  </a:schemeClr>
                </a:solidFill>
                <a:latin typeface="+mn-lt"/>
                <a:cs typeface="Times New Roman" panose="02020603050405020304" pitchFamily="18" charset="0"/>
              </a:rPr>
              <a:t>with</a:t>
            </a:r>
            <a:r>
              <a:rPr lang="fr-CA" sz="6000" b="1" dirty="0">
                <a:solidFill>
                  <a:schemeClr val="accent2">
                    <a:lumMod val="50000"/>
                  </a:schemeClr>
                </a:solidFill>
                <a:latin typeface="+mn-lt"/>
                <a:cs typeface="Times New Roman" panose="02020603050405020304" pitchFamily="18" charset="0"/>
              </a:rPr>
              <a:t> MCS</a:t>
            </a:r>
            <a:br>
              <a:rPr lang="fr-CA" sz="6000" b="1" dirty="0">
                <a:solidFill>
                  <a:schemeClr val="accent2">
                    <a:lumMod val="50000"/>
                  </a:schemeClr>
                </a:solidFill>
                <a:latin typeface="+mn-lt"/>
                <a:cs typeface="Times New Roman" panose="02020603050405020304" pitchFamily="18" charset="0"/>
              </a:rPr>
            </a:br>
            <a:r>
              <a:rPr lang="fr-CA" sz="3300" b="1" dirty="0">
                <a:solidFill>
                  <a:schemeClr val="accent2">
                    <a:lumMod val="50000"/>
                  </a:schemeClr>
                </a:solidFill>
                <a:latin typeface="+mn-lt"/>
                <a:cs typeface="Times New Roman" panose="02020603050405020304" pitchFamily="18" charset="0"/>
              </a:rPr>
              <a:t>(</a:t>
            </a:r>
            <a:r>
              <a:rPr lang="fr-CA" sz="3300" b="1" dirty="0" err="1">
                <a:solidFill>
                  <a:schemeClr val="accent2">
                    <a:lumMod val="50000"/>
                  </a:schemeClr>
                </a:solidFill>
                <a:latin typeface="+mn-lt"/>
                <a:cs typeface="Times New Roman" panose="02020603050405020304" pitchFamily="18" charset="0"/>
              </a:rPr>
              <a:t>Statistics</a:t>
            </a:r>
            <a:r>
              <a:rPr lang="fr-CA" sz="3300" b="1" dirty="0">
                <a:solidFill>
                  <a:schemeClr val="accent2">
                    <a:lumMod val="50000"/>
                  </a:schemeClr>
                </a:solidFill>
                <a:latin typeface="+mn-lt"/>
                <a:cs typeface="Times New Roman" panose="02020603050405020304" pitchFamily="18" charset="0"/>
              </a:rPr>
              <a:t> Canada 2020)</a:t>
            </a:r>
            <a:endParaRPr lang="en-CA" sz="3300" b="1" dirty="0">
              <a:solidFill>
                <a:schemeClr val="accent2">
                  <a:lumMod val="50000"/>
                </a:schemeClr>
              </a:solidFill>
              <a:latin typeface="+mn-lt"/>
              <a:cs typeface="Times New Roman" panose="02020603050405020304" pitchFamily="18" charset="0"/>
            </a:endParaRPr>
          </a:p>
        </p:txBody>
      </p:sp>
      <p:graphicFrame>
        <p:nvGraphicFramePr>
          <p:cNvPr id="4" name="Table 5">
            <a:extLst>
              <a:ext uri="{FF2B5EF4-FFF2-40B4-BE49-F238E27FC236}">
                <a16:creationId xmlns:a16="http://schemas.microsoft.com/office/drawing/2014/main" id="{17CEDCC4-9E64-BA39-5432-C8CDFD6D3EFA}"/>
              </a:ext>
            </a:extLst>
          </p:cNvPr>
          <p:cNvGraphicFramePr>
            <a:graphicFrameLocks noGrp="1"/>
          </p:cNvGraphicFramePr>
          <p:nvPr>
            <p:ph idx="4294967295"/>
          </p:nvPr>
        </p:nvGraphicFramePr>
        <p:xfrm>
          <a:off x="0" y="2156049"/>
          <a:ext cx="18287997" cy="7849593"/>
        </p:xfrm>
        <a:graphic>
          <a:graphicData uri="http://schemas.openxmlformats.org/drawingml/2006/table">
            <a:tbl>
              <a:tblPr firstRow="1" bandRow="1">
                <a:tableStyleId>{5C22544A-7EE6-4342-B048-85BDC9FD1C3A}</a:tableStyleId>
              </a:tblPr>
              <a:tblGrid>
                <a:gridCol w="3045354">
                  <a:extLst>
                    <a:ext uri="{9D8B030D-6E8A-4147-A177-3AD203B41FA5}">
                      <a16:colId xmlns:a16="http://schemas.microsoft.com/office/drawing/2014/main" val="3666739568"/>
                    </a:ext>
                  </a:extLst>
                </a:gridCol>
                <a:gridCol w="3007896">
                  <a:extLst>
                    <a:ext uri="{9D8B030D-6E8A-4147-A177-3AD203B41FA5}">
                      <a16:colId xmlns:a16="http://schemas.microsoft.com/office/drawing/2014/main" val="2365767248"/>
                    </a:ext>
                  </a:extLst>
                </a:gridCol>
                <a:gridCol w="2062049">
                  <a:extLst>
                    <a:ext uri="{9D8B030D-6E8A-4147-A177-3AD203B41FA5}">
                      <a16:colId xmlns:a16="http://schemas.microsoft.com/office/drawing/2014/main" val="3452270188"/>
                    </a:ext>
                  </a:extLst>
                </a:gridCol>
                <a:gridCol w="3114675">
                  <a:extLst>
                    <a:ext uri="{9D8B030D-6E8A-4147-A177-3AD203B41FA5}">
                      <a16:colId xmlns:a16="http://schemas.microsoft.com/office/drawing/2014/main" val="1555186285"/>
                    </a:ext>
                  </a:extLst>
                </a:gridCol>
                <a:gridCol w="1800225">
                  <a:extLst>
                    <a:ext uri="{9D8B030D-6E8A-4147-A177-3AD203B41FA5}">
                      <a16:colId xmlns:a16="http://schemas.microsoft.com/office/drawing/2014/main" val="571500721"/>
                    </a:ext>
                  </a:extLst>
                </a:gridCol>
                <a:gridCol w="3171825">
                  <a:extLst>
                    <a:ext uri="{9D8B030D-6E8A-4147-A177-3AD203B41FA5}">
                      <a16:colId xmlns:a16="http://schemas.microsoft.com/office/drawing/2014/main" val="2538539346"/>
                    </a:ext>
                  </a:extLst>
                </a:gridCol>
                <a:gridCol w="2085974">
                  <a:extLst>
                    <a:ext uri="{9D8B030D-6E8A-4147-A177-3AD203B41FA5}">
                      <a16:colId xmlns:a16="http://schemas.microsoft.com/office/drawing/2014/main" val="1977877240"/>
                    </a:ext>
                  </a:extLst>
                </a:gridCol>
              </a:tblGrid>
              <a:tr h="2101349">
                <a:tc>
                  <a:txBody>
                    <a:bodyPr/>
                    <a:lstStyle/>
                    <a:p>
                      <a:pPr algn="ctr"/>
                      <a:r>
                        <a:rPr lang="fr-CA" sz="3600" dirty="0"/>
                        <a:t>Multiple Chemical </a:t>
                      </a:r>
                      <a:r>
                        <a:rPr lang="fr-CA" sz="3600" dirty="0" err="1"/>
                        <a:t>Sensitivity</a:t>
                      </a:r>
                      <a:r>
                        <a:rPr lang="fr-CA" sz="3600" dirty="0"/>
                        <a:t> </a:t>
                      </a:r>
                      <a:endParaRPr lang="en-CA" sz="3600" dirty="0"/>
                    </a:p>
                  </a:txBody>
                  <a:tcPr marL="137160" marR="137160" marT="68580" marB="68580">
                    <a:solidFill>
                      <a:schemeClr val="accent6">
                        <a:lumMod val="50000"/>
                      </a:schemeClr>
                    </a:solidFill>
                  </a:tcPr>
                </a:tc>
                <a:tc>
                  <a:txBody>
                    <a:bodyPr/>
                    <a:lstStyle/>
                    <a:p>
                      <a:pPr algn="ctr"/>
                      <a:r>
                        <a:rPr lang="en-CA" sz="3600" b="1" dirty="0"/>
                        <a:t>Number, 2020</a:t>
                      </a:r>
                      <a:endParaRPr lang="en-CA" sz="3600" dirty="0"/>
                    </a:p>
                  </a:txBody>
                  <a:tcPr marL="137160" marR="137160" marT="68580" marB="68580" anchor="ctr">
                    <a:solidFill>
                      <a:schemeClr val="accent6">
                        <a:lumMod val="50000"/>
                      </a:schemeClr>
                    </a:solidFill>
                  </a:tcPr>
                </a:tc>
                <a:tc>
                  <a:txBody>
                    <a:bodyPr/>
                    <a:lstStyle/>
                    <a:p>
                      <a:pPr algn="ctr"/>
                      <a:r>
                        <a:rPr lang="en-CA" sz="3600" b="1" dirty="0"/>
                        <a:t>%, 2020</a:t>
                      </a:r>
                      <a:endParaRPr lang="en-CA" sz="3600" dirty="0"/>
                    </a:p>
                  </a:txBody>
                  <a:tcPr marL="137160" marR="137160" marT="68580" marB="68580" anchor="ctr">
                    <a:solidFill>
                      <a:schemeClr val="accent6">
                        <a:lumMod val="50000"/>
                      </a:schemeClr>
                    </a:solidFill>
                  </a:tcPr>
                </a:tc>
                <a:tc>
                  <a:txBody>
                    <a:bodyPr/>
                    <a:lstStyle/>
                    <a:p>
                      <a:pPr algn="ctr"/>
                      <a:r>
                        <a:rPr lang="en-CA" sz="3600" b="1" dirty="0"/>
                        <a:t>Number, 2016</a:t>
                      </a:r>
                      <a:endParaRPr lang="en-CA" sz="3600" dirty="0"/>
                    </a:p>
                  </a:txBody>
                  <a:tcPr marL="137160" marR="137160" marT="68580" marB="68580" anchor="ctr">
                    <a:solidFill>
                      <a:schemeClr val="accent6">
                        <a:lumMod val="50000"/>
                      </a:schemeClr>
                    </a:solidFill>
                  </a:tcPr>
                </a:tc>
                <a:tc>
                  <a:txBody>
                    <a:bodyPr/>
                    <a:lstStyle/>
                    <a:p>
                      <a:pPr algn="ctr"/>
                      <a:r>
                        <a:rPr lang="en-CA" sz="3600" b="1" dirty="0"/>
                        <a:t>%, 2016</a:t>
                      </a:r>
                      <a:endParaRPr lang="en-CA" sz="3600" dirty="0"/>
                    </a:p>
                  </a:txBody>
                  <a:tcPr marL="137160" marR="137160" marT="68580" marB="68580" anchor="ctr">
                    <a:solidFill>
                      <a:schemeClr val="accent6">
                        <a:lumMod val="50000"/>
                      </a:schemeClr>
                    </a:solidFill>
                  </a:tcPr>
                </a:tc>
                <a:tc>
                  <a:txBody>
                    <a:bodyPr/>
                    <a:lstStyle/>
                    <a:p>
                      <a:pPr algn="ctr"/>
                      <a:r>
                        <a:rPr lang="en-CA" sz="3600" b="1" dirty="0"/>
                        <a:t>Number, 2015</a:t>
                      </a:r>
                      <a:endParaRPr lang="en-CA" sz="3600" dirty="0"/>
                    </a:p>
                  </a:txBody>
                  <a:tcPr marL="137160" marR="137160" marT="68580" marB="68580" anchor="ctr">
                    <a:solidFill>
                      <a:schemeClr val="accent6">
                        <a:lumMod val="50000"/>
                      </a:schemeClr>
                    </a:solidFill>
                  </a:tcPr>
                </a:tc>
                <a:tc>
                  <a:txBody>
                    <a:bodyPr/>
                    <a:lstStyle/>
                    <a:p>
                      <a:pPr algn="ctr"/>
                      <a:r>
                        <a:rPr lang="en-CA" sz="3600" b="1" dirty="0"/>
                        <a:t>%, 2015</a:t>
                      </a:r>
                      <a:endParaRPr lang="en-CA" sz="3600" dirty="0"/>
                    </a:p>
                  </a:txBody>
                  <a:tcPr marL="137160" marR="137160" marT="68580" marB="68580" anchor="ctr">
                    <a:solidFill>
                      <a:schemeClr val="accent6">
                        <a:lumMod val="50000"/>
                      </a:schemeClr>
                    </a:solidFill>
                  </a:tcPr>
                </a:tc>
                <a:extLst>
                  <a:ext uri="{0D108BD9-81ED-4DB2-BD59-A6C34878D82A}">
                    <a16:rowId xmlns:a16="http://schemas.microsoft.com/office/drawing/2014/main" val="1557482824"/>
                  </a:ext>
                </a:extLst>
              </a:tr>
              <a:tr h="1454780">
                <a:tc>
                  <a:txBody>
                    <a:bodyPr/>
                    <a:lstStyle/>
                    <a:p>
                      <a:pPr algn="ctr"/>
                      <a:endParaRPr lang="fr-CA" sz="3600" dirty="0"/>
                    </a:p>
                    <a:p>
                      <a:pPr algn="ctr"/>
                      <a:r>
                        <a:rPr lang="fr-CA" sz="3600" dirty="0"/>
                        <a:t>Canada</a:t>
                      </a:r>
                      <a:endParaRPr lang="en-CA" sz="3600" dirty="0"/>
                    </a:p>
                  </a:txBody>
                  <a:tcPr marL="137160" marR="137160" marT="68580" marB="68580"/>
                </a:tc>
                <a:tc>
                  <a:txBody>
                    <a:bodyPr/>
                    <a:lstStyle/>
                    <a:p>
                      <a:pPr algn="ctr"/>
                      <a:r>
                        <a:rPr lang="en-CA" sz="3600" dirty="0"/>
                        <a:t>1,130,800</a:t>
                      </a:r>
                    </a:p>
                  </a:txBody>
                  <a:tcPr marL="137160" marR="137160" marT="68580" marB="68580" anchor="ctr"/>
                </a:tc>
                <a:tc>
                  <a:txBody>
                    <a:bodyPr/>
                    <a:lstStyle/>
                    <a:p>
                      <a:pPr algn="ctr"/>
                      <a:r>
                        <a:rPr lang="en-CA" sz="3600" dirty="0"/>
                        <a:t>3.5</a:t>
                      </a:r>
                    </a:p>
                  </a:txBody>
                  <a:tcPr marL="137160" marR="137160" marT="68580" marB="68580" anchor="ctr"/>
                </a:tc>
                <a:tc>
                  <a:txBody>
                    <a:bodyPr/>
                    <a:lstStyle/>
                    <a:p>
                      <a:pPr algn="ctr"/>
                      <a:r>
                        <a:rPr lang="en-CA" sz="3600" dirty="0"/>
                        <a:t>1,008,400</a:t>
                      </a:r>
                    </a:p>
                  </a:txBody>
                  <a:tcPr marL="137160" marR="137160" marT="68580" marB="68580" anchor="ctr"/>
                </a:tc>
                <a:tc>
                  <a:txBody>
                    <a:bodyPr/>
                    <a:lstStyle/>
                    <a:p>
                      <a:pPr algn="ctr"/>
                      <a:r>
                        <a:rPr lang="en-CA" sz="3600" dirty="0"/>
                        <a:t>3.3</a:t>
                      </a:r>
                    </a:p>
                  </a:txBody>
                  <a:tcPr marL="137160" marR="137160" marT="68580" marB="68580" anchor="ctr"/>
                </a:tc>
                <a:tc>
                  <a:txBody>
                    <a:bodyPr/>
                    <a:lstStyle/>
                    <a:p>
                      <a:pPr algn="ctr"/>
                      <a:r>
                        <a:rPr lang="en-CA" sz="3600" dirty="0"/>
                        <a:t>940,500</a:t>
                      </a:r>
                    </a:p>
                  </a:txBody>
                  <a:tcPr marL="137160" marR="137160" marT="68580" marB="68580" anchor="ctr"/>
                </a:tc>
                <a:tc>
                  <a:txBody>
                    <a:bodyPr/>
                    <a:lstStyle/>
                    <a:p>
                      <a:pPr algn="ctr"/>
                      <a:r>
                        <a:rPr lang="en-CA" sz="3600" dirty="0"/>
                        <a:t>3.1</a:t>
                      </a:r>
                    </a:p>
                  </a:txBody>
                  <a:tcPr marL="137160" marR="137160" marT="68580" marB="68580" anchor="ctr"/>
                </a:tc>
                <a:extLst>
                  <a:ext uri="{0D108BD9-81ED-4DB2-BD59-A6C34878D82A}">
                    <a16:rowId xmlns:a16="http://schemas.microsoft.com/office/drawing/2014/main" val="2890322134"/>
                  </a:ext>
                </a:extLst>
              </a:tr>
              <a:tr h="3451860">
                <a:tc gridSpan="7">
                  <a:txBody>
                    <a:bodyPr/>
                    <a:lstStyle/>
                    <a:p>
                      <a:pPr algn="l"/>
                      <a:r>
                        <a:rPr lang="fr-CA" sz="3900" dirty="0"/>
                        <a:t> </a:t>
                      </a:r>
                      <a:endParaRPr lang="fr-CA" sz="3900" b="1" dirty="0"/>
                    </a:p>
                    <a:p>
                      <a:pPr algn="ctr"/>
                      <a:r>
                        <a:rPr lang="fr-CA" sz="3900" b="1" dirty="0"/>
                        <a:t>  </a:t>
                      </a:r>
                      <a:r>
                        <a:rPr lang="fr-CA" sz="3900" b="1" dirty="0">
                          <a:solidFill>
                            <a:srgbClr val="0070C0"/>
                          </a:solidFill>
                        </a:rPr>
                        <a:t>More </a:t>
                      </a:r>
                      <a:r>
                        <a:rPr lang="fr-CA" sz="3900" b="1" dirty="0" err="1">
                          <a:solidFill>
                            <a:srgbClr val="0070C0"/>
                          </a:solidFill>
                        </a:rPr>
                        <a:t>than</a:t>
                      </a:r>
                      <a:r>
                        <a:rPr lang="fr-CA" sz="3900" b="1" dirty="0">
                          <a:solidFill>
                            <a:srgbClr val="0070C0"/>
                          </a:solidFill>
                        </a:rPr>
                        <a:t> </a:t>
                      </a:r>
                      <a:r>
                        <a:rPr lang="fr-CA" sz="3900" b="1" dirty="0" err="1">
                          <a:solidFill>
                            <a:srgbClr val="0070C0"/>
                          </a:solidFill>
                        </a:rPr>
                        <a:t>doubled</a:t>
                      </a:r>
                      <a:r>
                        <a:rPr lang="fr-CA" sz="3900" b="1" dirty="0">
                          <a:solidFill>
                            <a:srgbClr val="0070C0"/>
                          </a:solidFill>
                        </a:rPr>
                        <a:t> from 2000 - 2016                   To over one million diagnosed cases</a:t>
                      </a:r>
                    </a:p>
                    <a:p>
                      <a:pPr algn="ctr"/>
                      <a:r>
                        <a:rPr lang="fr-CA" sz="3900" b="1" dirty="0">
                          <a:solidFill>
                            <a:srgbClr val="FF0000"/>
                          </a:solidFill>
                        </a:rPr>
                        <a:t>                                                   In 2020                   Over 1.13 million </a:t>
                      </a:r>
                      <a:r>
                        <a:rPr lang="fr-CA" sz="3900" b="1" dirty="0" err="1">
                          <a:solidFill>
                            <a:srgbClr val="FF0000"/>
                          </a:solidFill>
                        </a:rPr>
                        <a:t>diagnosed</a:t>
                      </a:r>
                      <a:r>
                        <a:rPr lang="fr-CA" sz="3900" b="1" dirty="0">
                          <a:solidFill>
                            <a:srgbClr val="FF0000"/>
                          </a:solidFill>
                        </a:rPr>
                        <a:t> cases</a:t>
                      </a:r>
                    </a:p>
                    <a:p>
                      <a:pPr algn="ctr"/>
                      <a:endParaRPr lang="fr-CA" sz="2300" b="1" dirty="0">
                        <a:solidFill>
                          <a:srgbClr val="FF0000"/>
                        </a:solidFill>
                      </a:endParaRPr>
                    </a:p>
                    <a:p>
                      <a:pPr algn="ctr"/>
                      <a:r>
                        <a:rPr lang="en-CA" sz="3900" kern="1200" dirty="0">
                          <a:solidFill>
                            <a:srgbClr val="000000"/>
                          </a:solidFill>
                          <a:effectLst/>
                          <a:highlight>
                            <a:srgbClr val="C0C0C0"/>
                          </a:highlight>
                          <a:latin typeface="Calibri" panose="020F0502020204030204" pitchFamily="34" charset="0"/>
                          <a:ea typeface="+mn-ea"/>
                          <a:cs typeface="+mn-cs"/>
                        </a:rPr>
                        <a:t>72% women; 50% over age of 55</a:t>
                      </a:r>
                      <a:endParaRPr lang="en-CA" sz="1800" dirty="0">
                        <a:effectLst/>
                        <a:highlight>
                          <a:srgbClr val="C0C0C0"/>
                        </a:highlight>
                        <a:latin typeface="Times New Roman" panose="02020603050405020304" pitchFamily="18" charset="0"/>
                        <a:ea typeface="Times New Roman" panose="02020603050405020304" pitchFamily="18" charset="0"/>
                      </a:endParaRPr>
                    </a:p>
                    <a:p>
                      <a:pPr algn="l"/>
                      <a:endParaRPr lang="en-CA" sz="3900" dirty="0"/>
                    </a:p>
                  </a:txBody>
                  <a:tcPr marL="137160" marR="137160" marT="68580" marB="68580">
                    <a:solidFill>
                      <a:schemeClr val="bg1">
                        <a:lumMod val="95000"/>
                      </a:schemeClr>
                    </a:solidFill>
                  </a:tcPr>
                </a:tc>
                <a:tc hMerge="1">
                  <a:txBody>
                    <a:bodyPr/>
                    <a:lstStyle/>
                    <a:p>
                      <a:pPr algn="ctr"/>
                      <a:endParaRPr lang="en-CA" sz="2400" dirty="0"/>
                    </a:p>
                  </a:txBody>
                  <a:tcPr anchor="ctr"/>
                </a:tc>
                <a:tc hMerge="1">
                  <a:txBody>
                    <a:bodyPr/>
                    <a:lstStyle/>
                    <a:p>
                      <a:pPr algn="ctr"/>
                      <a:endParaRPr lang="en-CA" sz="2400" dirty="0"/>
                    </a:p>
                  </a:txBody>
                  <a:tcPr anchor="ctr"/>
                </a:tc>
                <a:tc hMerge="1">
                  <a:txBody>
                    <a:bodyPr/>
                    <a:lstStyle/>
                    <a:p>
                      <a:pPr algn="ctr"/>
                      <a:endParaRPr lang="en-CA" sz="2400" dirty="0"/>
                    </a:p>
                  </a:txBody>
                  <a:tcPr anchor="ctr"/>
                </a:tc>
                <a:tc hMerge="1">
                  <a:txBody>
                    <a:bodyPr/>
                    <a:lstStyle/>
                    <a:p>
                      <a:pPr algn="ctr"/>
                      <a:endParaRPr lang="en-CA" sz="2400" dirty="0"/>
                    </a:p>
                  </a:txBody>
                  <a:tcPr anchor="ctr"/>
                </a:tc>
                <a:tc hMerge="1">
                  <a:txBody>
                    <a:bodyPr/>
                    <a:lstStyle/>
                    <a:p>
                      <a:pPr algn="ctr"/>
                      <a:endParaRPr lang="en-CA" sz="2400" dirty="0"/>
                    </a:p>
                  </a:txBody>
                  <a:tcPr anchor="ctr"/>
                </a:tc>
                <a:tc hMerge="1">
                  <a:txBody>
                    <a:bodyPr/>
                    <a:lstStyle/>
                    <a:p>
                      <a:pPr algn="ctr"/>
                      <a:endParaRPr lang="en-CA" sz="2400" dirty="0"/>
                    </a:p>
                  </a:txBody>
                  <a:tcPr anchor="ctr"/>
                </a:tc>
                <a:extLst>
                  <a:ext uri="{0D108BD9-81ED-4DB2-BD59-A6C34878D82A}">
                    <a16:rowId xmlns:a16="http://schemas.microsoft.com/office/drawing/2014/main" val="2320890880"/>
                  </a:ext>
                </a:extLst>
              </a:tr>
              <a:tr h="841605">
                <a:tc gridSpan="7">
                  <a:txBody>
                    <a:bodyPr/>
                    <a:lstStyle/>
                    <a:p>
                      <a:pPr algn="l"/>
                      <a:r>
                        <a:rPr lang="fr-CA" sz="3600" dirty="0"/>
                        <a:t>Source: Canadian Community Health Survey 2000 – 2020 (</a:t>
                      </a:r>
                      <a:r>
                        <a:rPr lang="fr-CA" sz="3600" dirty="0" err="1"/>
                        <a:t>Statistics</a:t>
                      </a:r>
                      <a:r>
                        <a:rPr lang="fr-CA" sz="3600" dirty="0"/>
                        <a:t> Canada)</a:t>
                      </a:r>
                      <a:endParaRPr lang="en-CA" sz="3600" dirty="0"/>
                    </a:p>
                  </a:txBody>
                  <a:tcPr marL="137160" marR="137160" marT="68580" marB="68580"/>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650168744"/>
                  </a:ext>
                </a:extLst>
              </a:tr>
            </a:tbl>
          </a:graphicData>
        </a:graphic>
      </p:graphicFrame>
      <p:sp>
        <p:nvSpPr>
          <p:cNvPr id="5" name="Slide Number Placeholder 4">
            <a:extLst>
              <a:ext uri="{FF2B5EF4-FFF2-40B4-BE49-F238E27FC236}">
                <a16:creationId xmlns:a16="http://schemas.microsoft.com/office/drawing/2014/main" id="{688CEE6C-A966-4300-87A4-1D5435546487}"/>
              </a:ext>
            </a:extLst>
          </p:cNvPr>
          <p:cNvSpPr>
            <a:spLocks noGrp="1"/>
          </p:cNvSpPr>
          <p:nvPr>
            <p:ph type="sldNum" sz="quarter" idx="12"/>
          </p:nvPr>
        </p:nvSpPr>
        <p:spPr/>
        <p:txBody>
          <a:bodyPr/>
          <a:lstStyle/>
          <a:p>
            <a:pPr defTabSz="685800">
              <a:buClrTx/>
              <a:defRPr/>
            </a:pPr>
            <a:fld id="{4FAB73BC-B049-4115-A692-8D63A059BFB8}" type="slidenum">
              <a:rPr lang="en-US" kern="1200">
                <a:latin typeface="Calibri" panose="020F0502020204030204"/>
                <a:ea typeface="+mn-ea"/>
                <a:cs typeface="+mn-cs"/>
              </a:rPr>
              <a:pPr defTabSz="685800">
                <a:buClrTx/>
                <a:defRPr/>
              </a:pPr>
              <a:t>21</a:t>
            </a:fld>
            <a:endParaRPr lang="en-US" kern="1200" dirty="0">
              <a:latin typeface="Calibri" panose="020F0502020204030204"/>
              <a:ea typeface="+mn-ea"/>
              <a:cs typeface="+mn-cs"/>
            </a:endParaRPr>
          </a:p>
        </p:txBody>
      </p:sp>
      <p:sp>
        <p:nvSpPr>
          <p:cNvPr id="6" name="Arrow: Right 5">
            <a:extLst>
              <a:ext uri="{FF2B5EF4-FFF2-40B4-BE49-F238E27FC236}">
                <a16:creationId xmlns:a16="http://schemas.microsoft.com/office/drawing/2014/main" id="{E53EC85B-6FCB-3F02-CBCC-7FA37E169E85}"/>
              </a:ext>
            </a:extLst>
          </p:cNvPr>
          <p:cNvSpPr/>
          <p:nvPr/>
        </p:nvSpPr>
        <p:spPr>
          <a:xfrm>
            <a:off x="8947484" y="7014531"/>
            <a:ext cx="939800" cy="438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CA" sz="5400" kern="1200" dirty="0">
              <a:solidFill>
                <a:prstClr val="white"/>
              </a:solidFill>
              <a:latin typeface="Calibri" panose="020F0502020204030204"/>
            </a:endParaRPr>
          </a:p>
        </p:txBody>
      </p:sp>
    </p:spTree>
    <p:extLst>
      <p:ext uri="{BB962C8B-B14F-4D97-AF65-F5344CB8AC3E}">
        <p14:creationId xmlns:p14="http://schemas.microsoft.com/office/powerpoint/2010/main" val="1084981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624B51-5222-473B-1C0B-3E8D6EEA8895}"/>
              </a:ext>
            </a:extLst>
          </p:cNvPr>
          <p:cNvSpPr>
            <a:spLocks noGrp="1"/>
          </p:cNvSpPr>
          <p:nvPr>
            <p:ph type="sldNum" sz="quarter" idx="12"/>
          </p:nvPr>
        </p:nvSpPr>
        <p:spPr/>
        <p:txBody>
          <a:bodyPr/>
          <a:lstStyle/>
          <a:p>
            <a:pPr defTabSz="685800">
              <a:buClrTx/>
            </a:pPr>
            <a:fld id="{4FAB73BC-B049-4115-A692-8D63A059BFB8}" type="slidenum">
              <a:rPr lang="en-US" kern="1200">
                <a:latin typeface="Calibri" panose="020F0502020204030204"/>
                <a:ea typeface="+mn-ea"/>
                <a:cs typeface="+mn-cs"/>
              </a:rPr>
              <a:pPr defTabSz="685800">
                <a:buClrTx/>
              </a:pPr>
              <a:t>22</a:t>
            </a:fld>
            <a:endParaRPr lang="en-US" kern="1200" dirty="0">
              <a:latin typeface="Calibri" panose="020F0502020204030204"/>
              <a:ea typeface="+mn-ea"/>
              <a:cs typeface="+mn-cs"/>
            </a:endParaRPr>
          </a:p>
        </p:txBody>
      </p:sp>
      <p:pic>
        <p:nvPicPr>
          <p:cNvPr id="4" name="Picture 3" descr="A map of canada with different colored areas&#10;&#10;Description automatically generated">
            <a:extLst>
              <a:ext uri="{FF2B5EF4-FFF2-40B4-BE49-F238E27FC236}">
                <a16:creationId xmlns:a16="http://schemas.microsoft.com/office/drawing/2014/main" id="{AC8B9D78-2932-8F2E-3971-71D9629ACC22}"/>
              </a:ext>
            </a:extLst>
          </p:cNvPr>
          <p:cNvPicPr>
            <a:picLocks noChangeAspect="1"/>
          </p:cNvPicPr>
          <p:nvPr/>
        </p:nvPicPr>
        <p:blipFill>
          <a:blip r:embed="rId3"/>
          <a:stretch>
            <a:fillRect/>
          </a:stretch>
        </p:blipFill>
        <p:spPr>
          <a:xfrm>
            <a:off x="1777482" y="127163"/>
            <a:ext cx="15325530" cy="8801738"/>
          </a:xfrm>
          <a:prstGeom prst="rect">
            <a:avLst/>
          </a:prstGeom>
        </p:spPr>
      </p:pic>
      <p:sp>
        <p:nvSpPr>
          <p:cNvPr id="6" name="TextBox 5">
            <a:extLst>
              <a:ext uri="{FF2B5EF4-FFF2-40B4-BE49-F238E27FC236}">
                <a16:creationId xmlns:a16="http://schemas.microsoft.com/office/drawing/2014/main" id="{0921ED18-35AC-7BF9-1593-82CE5978CDC9}"/>
              </a:ext>
            </a:extLst>
          </p:cNvPr>
          <p:cNvSpPr txBox="1"/>
          <p:nvPr/>
        </p:nvSpPr>
        <p:spPr>
          <a:xfrm>
            <a:off x="7837715" y="8696381"/>
            <a:ext cx="4464698" cy="830997"/>
          </a:xfrm>
          <a:prstGeom prst="rect">
            <a:avLst/>
          </a:prstGeom>
          <a:noFill/>
        </p:spPr>
        <p:txBody>
          <a:bodyPr wrap="square">
            <a:spAutoFit/>
          </a:bodyPr>
          <a:lstStyle/>
          <a:p>
            <a:pPr defTabSz="685800">
              <a:buClrTx/>
            </a:pPr>
            <a:r>
              <a:rPr lang="en-CA" sz="4800" b="1" kern="1200" dirty="0">
                <a:solidFill>
                  <a:prstClr val="black"/>
                </a:solidFill>
                <a:latin typeface="Calibri" panose="020F0502020204030204"/>
                <a:ea typeface="+mn-ea"/>
                <a:cs typeface="+mn-cs"/>
              </a:rPr>
              <a:t>aseq-ehaq.ca</a:t>
            </a:r>
          </a:p>
        </p:txBody>
      </p:sp>
    </p:spTree>
    <p:extLst>
      <p:ext uri="{BB962C8B-B14F-4D97-AF65-F5344CB8AC3E}">
        <p14:creationId xmlns:p14="http://schemas.microsoft.com/office/powerpoint/2010/main" val="4292571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A508BF-829B-99EE-389D-C427CC3DCA34}"/>
              </a:ext>
            </a:extLst>
          </p:cNvPr>
          <p:cNvSpPr>
            <a:spLocks noGrp="1"/>
          </p:cNvSpPr>
          <p:nvPr>
            <p:ph type="title"/>
          </p:nvPr>
        </p:nvSpPr>
        <p:spPr>
          <a:xfrm>
            <a:off x="2849570" y="-80364"/>
            <a:ext cx="15087600" cy="2176136"/>
          </a:xfrm>
        </p:spPr>
        <p:txBody>
          <a:bodyPr/>
          <a:lstStyle/>
          <a:p>
            <a:r>
              <a:rPr lang="en-US" b="1" dirty="0"/>
              <a:t>Key Metrics of ECRoB Project</a:t>
            </a:r>
            <a:endParaRPr lang="en-CA" b="1" dirty="0"/>
          </a:p>
        </p:txBody>
      </p:sp>
      <p:graphicFrame>
        <p:nvGraphicFramePr>
          <p:cNvPr id="6" name="Content Placeholder 5">
            <a:extLst>
              <a:ext uri="{FF2B5EF4-FFF2-40B4-BE49-F238E27FC236}">
                <a16:creationId xmlns:a16="http://schemas.microsoft.com/office/drawing/2014/main" id="{32B60237-439A-A898-2CEB-247AB1A93C72}"/>
              </a:ext>
            </a:extLst>
          </p:cNvPr>
          <p:cNvGraphicFramePr>
            <a:graphicFrameLocks noGrp="1"/>
          </p:cNvGraphicFramePr>
          <p:nvPr>
            <p:ph sz="half" idx="1"/>
          </p:nvPr>
        </p:nvGraphicFramePr>
        <p:xfrm>
          <a:off x="1287624" y="2606038"/>
          <a:ext cx="15633441" cy="6673259"/>
        </p:xfrm>
        <a:graphic>
          <a:graphicData uri="http://schemas.openxmlformats.org/drawingml/2006/table">
            <a:tbl>
              <a:tblPr firstRow="1" bandRow="1">
                <a:tableStyleId>{5C22544A-7EE6-4342-B048-85BDC9FD1C3A}</a:tableStyleId>
              </a:tblPr>
              <a:tblGrid>
                <a:gridCol w="7816721">
                  <a:extLst>
                    <a:ext uri="{9D8B030D-6E8A-4147-A177-3AD203B41FA5}">
                      <a16:colId xmlns:a16="http://schemas.microsoft.com/office/drawing/2014/main" val="4064387650"/>
                    </a:ext>
                  </a:extLst>
                </a:gridCol>
                <a:gridCol w="7816721">
                  <a:extLst>
                    <a:ext uri="{9D8B030D-6E8A-4147-A177-3AD203B41FA5}">
                      <a16:colId xmlns:a16="http://schemas.microsoft.com/office/drawing/2014/main" val="1328957353"/>
                    </a:ext>
                  </a:extLst>
                </a:gridCol>
              </a:tblGrid>
              <a:tr h="754380">
                <a:tc>
                  <a:txBody>
                    <a:bodyPr/>
                    <a:lstStyle/>
                    <a:p>
                      <a:pPr algn="ctr"/>
                      <a:r>
                        <a:rPr lang="en-US" sz="4100" dirty="0"/>
                        <a:t>Goals</a:t>
                      </a:r>
                      <a:endParaRPr lang="en-CA" sz="4100" dirty="0"/>
                    </a:p>
                  </a:txBody>
                  <a:tcPr marL="137160" marR="137160" marT="68580" marB="68580">
                    <a:solidFill>
                      <a:schemeClr val="accent1">
                        <a:lumMod val="75000"/>
                      </a:schemeClr>
                    </a:solidFill>
                  </a:tcPr>
                </a:tc>
                <a:tc>
                  <a:txBody>
                    <a:bodyPr/>
                    <a:lstStyle/>
                    <a:p>
                      <a:pPr algn="ctr"/>
                      <a:r>
                        <a:rPr lang="en-US" sz="4100" dirty="0"/>
                        <a:t>Completed until October 2024</a:t>
                      </a:r>
                      <a:endParaRPr lang="en-CA" sz="4100" dirty="0"/>
                    </a:p>
                  </a:txBody>
                  <a:tcPr marL="137160" marR="137160" marT="68580" marB="68580">
                    <a:solidFill>
                      <a:schemeClr val="accent1">
                        <a:lumMod val="75000"/>
                      </a:schemeClr>
                    </a:solidFill>
                  </a:tcPr>
                </a:tc>
                <a:extLst>
                  <a:ext uri="{0D108BD9-81ED-4DB2-BD59-A6C34878D82A}">
                    <a16:rowId xmlns:a16="http://schemas.microsoft.com/office/drawing/2014/main" val="2244705966"/>
                  </a:ext>
                </a:extLst>
              </a:tr>
              <a:tr h="754380">
                <a:tc>
                  <a:txBody>
                    <a:bodyPr/>
                    <a:lstStyle/>
                    <a:p>
                      <a:r>
                        <a:rPr lang="en-US" sz="4100" dirty="0"/>
                        <a:t>Educational tools</a:t>
                      </a:r>
                      <a:endParaRPr lang="en-CA" sz="4100" dirty="0"/>
                    </a:p>
                  </a:txBody>
                  <a:tcPr marL="137160" marR="137160" marT="68580" marB="68580"/>
                </a:tc>
                <a:tc>
                  <a:txBody>
                    <a:bodyPr/>
                    <a:lstStyle/>
                    <a:p>
                      <a:r>
                        <a:rPr lang="en-US" sz="4100" dirty="0"/>
                        <a:t>255 and ongoing</a:t>
                      </a:r>
                      <a:endParaRPr lang="en-CA" sz="4100" dirty="0"/>
                    </a:p>
                  </a:txBody>
                  <a:tcPr marL="137160" marR="137160" marT="68580" marB="68580"/>
                </a:tc>
                <a:extLst>
                  <a:ext uri="{0D108BD9-81ED-4DB2-BD59-A6C34878D82A}">
                    <a16:rowId xmlns:a16="http://schemas.microsoft.com/office/drawing/2014/main" val="2145967731"/>
                  </a:ext>
                </a:extLst>
              </a:tr>
              <a:tr h="754380">
                <a:tc>
                  <a:txBody>
                    <a:bodyPr/>
                    <a:lstStyle/>
                    <a:p>
                      <a:r>
                        <a:rPr lang="en-US" sz="4100" dirty="0"/>
                        <a:t>95 workshops</a:t>
                      </a:r>
                      <a:endParaRPr lang="en-CA" sz="4100" dirty="0"/>
                    </a:p>
                  </a:txBody>
                  <a:tcPr marL="137160" marR="137160" marT="68580" marB="68580"/>
                </a:tc>
                <a:tc>
                  <a:txBody>
                    <a:bodyPr/>
                    <a:lstStyle/>
                    <a:p>
                      <a:r>
                        <a:rPr lang="en-US" sz="4100" dirty="0">
                          <a:highlight>
                            <a:srgbClr val="FFFF00"/>
                          </a:highlight>
                        </a:rPr>
                        <a:t>108</a:t>
                      </a:r>
                      <a:endParaRPr lang="en-CA" sz="4100" dirty="0">
                        <a:highlight>
                          <a:srgbClr val="FFFF00"/>
                        </a:highlight>
                      </a:endParaRPr>
                    </a:p>
                  </a:txBody>
                  <a:tcPr marL="137160" marR="137160" marT="68580" marB="68580"/>
                </a:tc>
                <a:extLst>
                  <a:ext uri="{0D108BD9-81ED-4DB2-BD59-A6C34878D82A}">
                    <a16:rowId xmlns:a16="http://schemas.microsoft.com/office/drawing/2014/main" val="2834857842"/>
                  </a:ext>
                </a:extLst>
              </a:tr>
              <a:tr h="1371600">
                <a:tc>
                  <a:txBody>
                    <a:bodyPr/>
                    <a:lstStyle/>
                    <a:p>
                      <a:r>
                        <a:rPr lang="en-US" sz="4100" dirty="0"/>
                        <a:t>2,000 people reached through workshops</a:t>
                      </a:r>
                      <a:endParaRPr lang="en-CA" sz="4100" dirty="0"/>
                    </a:p>
                  </a:txBody>
                  <a:tcPr marL="137160" marR="137160" marT="68580" marB="68580"/>
                </a:tc>
                <a:tc>
                  <a:txBody>
                    <a:bodyPr/>
                    <a:lstStyle/>
                    <a:p>
                      <a:r>
                        <a:rPr lang="en-US" sz="4100" dirty="0"/>
                        <a:t>Over </a:t>
                      </a:r>
                      <a:r>
                        <a:rPr lang="en-US" sz="4100" dirty="0">
                          <a:highlight>
                            <a:srgbClr val="FFFF00"/>
                          </a:highlight>
                        </a:rPr>
                        <a:t>5,400 </a:t>
                      </a:r>
                      <a:r>
                        <a:rPr lang="en-US" sz="4100" dirty="0"/>
                        <a:t>people reached - workshops</a:t>
                      </a:r>
                      <a:endParaRPr lang="en-CA" sz="4100" dirty="0"/>
                    </a:p>
                  </a:txBody>
                  <a:tcPr marL="137160" marR="137160" marT="68580" marB="68580"/>
                </a:tc>
                <a:extLst>
                  <a:ext uri="{0D108BD9-81ED-4DB2-BD59-A6C34878D82A}">
                    <a16:rowId xmlns:a16="http://schemas.microsoft.com/office/drawing/2014/main" val="969838784"/>
                  </a:ext>
                </a:extLst>
              </a:tr>
              <a:tr h="754380">
                <a:tc>
                  <a:txBody>
                    <a:bodyPr/>
                    <a:lstStyle/>
                    <a:p>
                      <a:r>
                        <a:rPr lang="en-US" sz="4100" dirty="0"/>
                        <a:t>6,000 surveys</a:t>
                      </a:r>
                      <a:endParaRPr lang="en-CA" sz="4100" dirty="0"/>
                    </a:p>
                  </a:txBody>
                  <a:tcPr marL="137160" marR="137160" marT="68580" marB="68580"/>
                </a:tc>
                <a:tc>
                  <a:txBody>
                    <a:bodyPr/>
                    <a:lstStyle/>
                    <a:p>
                      <a:r>
                        <a:rPr lang="en-US" sz="4100" dirty="0">
                          <a:highlight>
                            <a:srgbClr val="FFFF00"/>
                          </a:highlight>
                        </a:rPr>
                        <a:t>6,351</a:t>
                      </a:r>
                      <a:r>
                        <a:rPr lang="en-US" sz="4100" dirty="0"/>
                        <a:t> surveys</a:t>
                      </a:r>
                      <a:endParaRPr lang="en-CA" sz="4100" dirty="0"/>
                    </a:p>
                  </a:txBody>
                  <a:tcPr marL="137160" marR="137160" marT="68580" marB="68580"/>
                </a:tc>
                <a:extLst>
                  <a:ext uri="{0D108BD9-81ED-4DB2-BD59-A6C34878D82A}">
                    <a16:rowId xmlns:a16="http://schemas.microsoft.com/office/drawing/2014/main" val="2259450820"/>
                  </a:ext>
                </a:extLst>
              </a:tr>
              <a:tr h="754380">
                <a:tc>
                  <a:txBody>
                    <a:bodyPr/>
                    <a:lstStyle/>
                    <a:p>
                      <a:r>
                        <a:rPr lang="en-US" sz="4100" dirty="0"/>
                        <a:t>2,000 polls</a:t>
                      </a:r>
                      <a:endParaRPr lang="en-CA" sz="4100" dirty="0"/>
                    </a:p>
                  </a:txBody>
                  <a:tcPr marL="137160" marR="137160" marT="68580" marB="68580"/>
                </a:tc>
                <a:tc>
                  <a:txBody>
                    <a:bodyPr/>
                    <a:lstStyle/>
                    <a:p>
                      <a:r>
                        <a:rPr lang="en-US" sz="4100" dirty="0">
                          <a:highlight>
                            <a:srgbClr val="FFFF00"/>
                          </a:highlight>
                        </a:rPr>
                        <a:t>23,671</a:t>
                      </a:r>
                      <a:r>
                        <a:rPr lang="en-US" sz="4100" dirty="0"/>
                        <a:t> polls</a:t>
                      </a:r>
                      <a:endParaRPr lang="en-CA" sz="4100" dirty="0"/>
                    </a:p>
                  </a:txBody>
                  <a:tcPr marL="137160" marR="137160" marT="68580" marB="68580"/>
                </a:tc>
                <a:extLst>
                  <a:ext uri="{0D108BD9-81ED-4DB2-BD59-A6C34878D82A}">
                    <a16:rowId xmlns:a16="http://schemas.microsoft.com/office/drawing/2014/main" val="2457450105"/>
                  </a:ext>
                </a:extLst>
              </a:tr>
              <a:tr h="754380">
                <a:tc>
                  <a:txBody>
                    <a:bodyPr/>
                    <a:lstStyle/>
                    <a:p>
                      <a:r>
                        <a:rPr lang="en-US" sz="4100" dirty="0"/>
                        <a:t>Website visitors – 1 million</a:t>
                      </a:r>
                      <a:endParaRPr lang="en-CA" sz="4100" dirty="0"/>
                    </a:p>
                  </a:txBody>
                  <a:tcPr marL="137160" marR="137160" marT="68580" marB="68580"/>
                </a:tc>
                <a:tc>
                  <a:txBody>
                    <a:bodyPr/>
                    <a:lstStyle/>
                    <a:p>
                      <a:r>
                        <a:rPr lang="en-US" sz="4100" dirty="0"/>
                        <a:t>947,902</a:t>
                      </a:r>
                      <a:endParaRPr lang="en-CA" sz="4100" dirty="0"/>
                    </a:p>
                  </a:txBody>
                  <a:tcPr marL="137160" marR="137160" marT="68580" marB="68580"/>
                </a:tc>
                <a:extLst>
                  <a:ext uri="{0D108BD9-81ED-4DB2-BD59-A6C34878D82A}">
                    <a16:rowId xmlns:a16="http://schemas.microsoft.com/office/drawing/2014/main" val="3029435421"/>
                  </a:ext>
                </a:extLst>
              </a:tr>
              <a:tr h="754380">
                <a:tc>
                  <a:txBody>
                    <a:bodyPr/>
                    <a:lstStyle/>
                    <a:p>
                      <a:r>
                        <a:rPr lang="en-US" sz="4100" dirty="0"/>
                        <a:t>8,000 calls</a:t>
                      </a:r>
                      <a:endParaRPr lang="en-CA" sz="4100" dirty="0"/>
                    </a:p>
                  </a:txBody>
                  <a:tcPr marL="137160" marR="137160" marT="68580" marB="68580"/>
                </a:tc>
                <a:tc>
                  <a:txBody>
                    <a:bodyPr/>
                    <a:lstStyle/>
                    <a:p>
                      <a:r>
                        <a:rPr lang="en-US" sz="4100" dirty="0"/>
                        <a:t>8,036</a:t>
                      </a:r>
                      <a:endParaRPr lang="en-CA" sz="4100" dirty="0"/>
                    </a:p>
                  </a:txBody>
                  <a:tcPr marL="137160" marR="137160" marT="68580" marB="68580"/>
                </a:tc>
                <a:extLst>
                  <a:ext uri="{0D108BD9-81ED-4DB2-BD59-A6C34878D82A}">
                    <a16:rowId xmlns:a16="http://schemas.microsoft.com/office/drawing/2014/main" val="3400855158"/>
                  </a:ext>
                </a:extLst>
              </a:tr>
              <a:tr h="754380">
                <a:tc>
                  <a:txBody>
                    <a:bodyPr/>
                    <a:lstStyle/>
                    <a:p>
                      <a:r>
                        <a:rPr lang="en-US" sz="4100" dirty="0"/>
                        <a:t>10,000 emails</a:t>
                      </a:r>
                      <a:endParaRPr lang="en-CA" sz="4100" dirty="0"/>
                    </a:p>
                  </a:txBody>
                  <a:tcPr marL="137160" marR="137160" marT="68580" marB="68580"/>
                </a:tc>
                <a:tc>
                  <a:txBody>
                    <a:bodyPr/>
                    <a:lstStyle/>
                    <a:p>
                      <a:r>
                        <a:rPr lang="en-US" sz="4100" dirty="0"/>
                        <a:t>12,900</a:t>
                      </a:r>
                      <a:endParaRPr lang="en-CA" sz="4100" dirty="0"/>
                    </a:p>
                  </a:txBody>
                  <a:tcPr marL="137160" marR="137160" marT="68580" marB="68580"/>
                </a:tc>
                <a:extLst>
                  <a:ext uri="{0D108BD9-81ED-4DB2-BD59-A6C34878D82A}">
                    <a16:rowId xmlns:a16="http://schemas.microsoft.com/office/drawing/2014/main" val="720186458"/>
                  </a:ext>
                </a:extLst>
              </a:tr>
            </a:tbl>
          </a:graphicData>
        </a:graphic>
      </p:graphicFrame>
      <p:sp>
        <p:nvSpPr>
          <p:cNvPr id="2" name="Slide Number Placeholder 1">
            <a:extLst>
              <a:ext uri="{FF2B5EF4-FFF2-40B4-BE49-F238E27FC236}">
                <a16:creationId xmlns:a16="http://schemas.microsoft.com/office/drawing/2014/main" id="{640388FB-6D33-F4FA-CBB0-1D6601DD0AE4}"/>
              </a:ext>
            </a:extLst>
          </p:cNvPr>
          <p:cNvSpPr>
            <a:spLocks noGrp="1"/>
          </p:cNvSpPr>
          <p:nvPr>
            <p:ph type="sldNum" sz="quarter" idx="12"/>
          </p:nvPr>
        </p:nvSpPr>
        <p:spPr/>
        <p:txBody>
          <a:bodyPr/>
          <a:lstStyle/>
          <a:p>
            <a:pPr defTabSz="685800">
              <a:buClrTx/>
            </a:pPr>
            <a:fld id="{4FAB73BC-B049-4115-A692-8D63A059BFB8}" type="slidenum">
              <a:rPr lang="en-US" kern="1200">
                <a:latin typeface="Calibri" panose="020F0502020204030204"/>
                <a:ea typeface="+mn-ea"/>
                <a:cs typeface="+mn-cs"/>
              </a:rPr>
              <a:pPr defTabSz="685800">
                <a:buClrTx/>
              </a:pPr>
              <a:t>23</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1564845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DCAB5A-67F9-B042-BF13-0EED0E867A40}"/>
              </a:ext>
            </a:extLst>
          </p:cNvPr>
          <p:cNvSpPr>
            <a:spLocks noGrp="1"/>
          </p:cNvSpPr>
          <p:nvPr>
            <p:ph type="title"/>
          </p:nvPr>
        </p:nvSpPr>
        <p:spPr>
          <a:xfrm>
            <a:off x="1170060" y="415909"/>
            <a:ext cx="15087600" cy="2176136"/>
          </a:xfrm>
        </p:spPr>
        <p:txBody>
          <a:bodyPr/>
          <a:lstStyle/>
          <a:p>
            <a:pPr algn="ctr"/>
            <a:r>
              <a:rPr lang="en-US" b="1" dirty="0"/>
              <a:t>Organizations reached out to across all </a:t>
            </a:r>
            <a:br>
              <a:rPr lang="en-US" b="1" dirty="0"/>
            </a:br>
            <a:r>
              <a:rPr lang="en-US" b="1" dirty="0"/>
              <a:t>provinces and territories</a:t>
            </a:r>
            <a:endParaRPr lang="en-CA" b="1" dirty="0"/>
          </a:p>
        </p:txBody>
      </p:sp>
      <p:graphicFrame>
        <p:nvGraphicFramePr>
          <p:cNvPr id="11" name="Content Placeholder 10">
            <a:extLst>
              <a:ext uri="{FF2B5EF4-FFF2-40B4-BE49-F238E27FC236}">
                <a16:creationId xmlns:a16="http://schemas.microsoft.com/office/drawing/2014/main" id="{B5369436-2DEB-98E7-6C36-8734EFE50FD1}"/>
              </a:ext>
            </a:extLst>
          </p:cNvPr>
          <p:cNvGraphicFramePr>
            <a:graphicFrameLocks noGrp="1"/>
          </p:cNvGraphicFramePr>
          <p:nvPr>
            <p:ph sz="half" idx="1"/>
          </p:nvPr>
        </p:nvGraphicFramePr>
        <p:xfrm>
          <a:off x="1331018" y="3469188"/>
          <a:ext cx="7739742" cy="4774410"/>
        </p:xfrm>
        <a:graphic>
          <a:graphicData uri="http://schemas.openxmlformats.org/drawingml/2006/table">
            <a:tbl>
              <a:tblPr firstRow="1" bandRow="1">
                <a:tableStyleId>{5C22544A-7EE6-4342-B048-85BDC9FD1C3A}</a:tableStyleId>
              </a:tblPr>
              <a:tblGrid>
                <a:gridCol w="3869871">
                  <a:extLst>
                    <a:ext uri="{9D8B030D-6E8A-4147-A177-3AD203B41FA5}">
                      <a16:colId xmlns:a16="http://schemas.microsoft.com/office/drawing/2014/main" val="1818840069"/>
                    </a:ext>
                  </a:extLst>
                </a:gridCol>
                <a:gridCol w="3869871">
                  <a:extLst>
                    <a:ext uri="{9D8B030D-6E8A-4147-A177-3AD203B41FA5}">
                      <a16:colId xmlns:a16="http://schemas.microsoft.com/office/drawing/2014/main" val="6966636"/>
                    </a:ext>
                  </a:extLst>
                </a:gridCol>
              </a:tblGrid>
              <a:tr h="1371600">
                <a:tc>
                  <a:txBody>
                    <a:bodyPr/>
                    <a:lstStyle/>
                    <a:p>
                      <a:pPr algn="ctr"/>
                      <a:r>
                        <a:rPr lang="en-US" sz="4100" dirty="0"/>
                        <a:t>Type</a:t>
                      </a:r>
                      <a:endParaRPr lang="en-CA" sz="4100" dirty="0"/>
                    </a:p>
                  </a:txBody>
                  <a:tcPr marL="137160" marR="137160" marT="68580" marB="68580">
                    <a:solidFill>
                      <a:schemeClr val="accent1">
                        <a:lumMod val="75000"/>
                      </a:schemeClr>
                    </a:solidFill>
                  </a:tcPr>
                </a:tc>
                <a:tc>
                  <a:txBody>
                    <a:bodyPr/>
                    <a:lstStyle/>
                    <a:p>
                      <a:pPr algn="ctr"/>
                      <a:r>
                        <a:rPr lang="en-US" sz="4100" dirty="0"/>
                        <a:t>Number contacted</a:t>
                      </a:r>
                      <a:endParaRPr lang="en-CA" sz="4100" dirty="0"/>
                    </a:p>
                  </a:txBody>
                  <a:tcPr marL="137160" marR="137160" marT="68580" marB="68580"/>
                </a:tc>
                <a:extLst>
                  <a:ext uri="{0D108BD9-81ED-4DB2-BD59-A6C34878D82A}">
                    <a16:rowId xmlns:a16="http://schemas.microsoft.com/office/drawing/2014/main" val="4097346167"/>
                  </a:ext>
                </a:extLst>
              </a:tr>
              <a:tr h="795735">
                <a:tc>
                  <a:txBody>
                    <a:bodyPr/>
                    <a:lstStyle/>
                    <a:p>
                      <a:r>
                        <a:rPr lang="en-US" sz="4100" dirty="0"/>
                        <a:t>Disability</a:t>
                      </a:r>
                      <a:endParaRPr lang="en-CA" sz="4100" dirty="0"/>
                    </a:p>
                  </a:txBody>
                  <a:tcPr marL="137160" marR="137160" marT="68580" marB="68580">
                    <a:solidFill>
                      <a:schemeClr val="accent1">
                        <a:lumMod val="60000"/>
                        <a:lumOff val="40000"/>
                      </a:schemeClr>
                    </a:solidFill>
                  </a:tcPr>
                </a:tc>
                <a:tc>
                  <a:txBody>
                    <a:bodyPr/>
                    <a:lstStyle/>
                    <a:p>
                      <a:pPr lvl="1"/>
                      <a:r>
                        <a:rPr lang="en-US" sz="4100" dirty="0"/>
                        <a:t>134</a:t>
                      </a:r>
                      <a:endParaRPr lang="en-CA" sz="4100" dirty="0"/>
                    </a:p>
                  </a:txBody>
                  <a:tcPr marL="137160" marR="137160" marT="68580" marB="68580"/>
                </a:tc>
                <a:extLst>
                  <a:ext uri="{0D108BD9-81ED-4DB2-BD59-A6C34878D82A}">
                    <a16:rowId xmlns:a16="http://schemas.microsoft.com/office/drawing/2014/main" val="471644215"/>
                  </a:ext>
                </a:extLst>
              </a:tr>
              <a:tr h="795735">
                <a:tc>
                  <a:txBody>
                    <a:bodyPr/>
                    <a:lstStyle/>
                    <a:p>
                      <a:r>
                        <a:rPr lang="en-US" sz="4100" dirty="0"/>
                        <a:t>Education</a:t>
                      </a:r>
                      <a:endParaRPr lang="en-CA" sz="4100" dirty="0"/>
                    </a:p>
                  </a:txBody>
                  <a:tcPr marL="137160" marR="137160" marT="68580" marB="68580">
                    <a:solidFill>
                      <a:schemeClr val="accent1">
                        <a:lumMod val="20000"/>
                        <a:lumOff val="80000"/>
                      </a:schemeClr>
                    </a:solidFill>
                  </a:tcPr>
                </a:tc>
                <a:tc>
                  <a:txBody>
                    <a:bodyPr/>
                    <a:lstStyle/>
                    <a:p>
                      <a:pPr lvl="1"/>
                      <a:r>
                        <a:rPr lang="en-US" sz="4100" dirty="0"/>
                        <a:t>97</a:t>
                      </a:r>
                      <a:endParaRPr lang="en-CA" sz="4100" dirty="0"/>
                    </a:p>
                  </a:txBody>
                  <a:tcPr marL="137160" marR="137160" marT="68580" marB="68580"/>
                </a:tc>
                <a:extLst>
                  <a:ext uri="{0D108BD9-81ED-4DB2-BD59-A6C34878D82A}">
                    <a16:rowId xmlns:a16="http://schemas.microsoft.com/office/drawing/2014/main" val="1997429346"/>
                  </a:ext>
                </a:extLst>
              </a:tr>
              <a:tr h="1371600">
                <a:tc>
                  <a:txBody>
                    <a:bodyPr/>
                    <a:lstStyle/>
                    <a:p>
                      <a:r>
                        <a:rPr lang="en-US" sz="4100" dirty="0"/>
                        <a:t>Environmental Groups</a:t>
                      </a:r>
                      <a:endParaRPr lang="en-CA" sz="4100" dirty="0"/>
                    </a:p>
                  </a:txBody>
                  <a:tcPr marL="137160" marR="137160" marT="68580" marB="68580">
                    <a:solidFill>
                      <a:schemeClr val="accent1">
                        <a:lumMod val="60000"/>
                        <a:lumOff val="40000"/>
                      </a:schemeClr>
                    </a:solidFill>
                  </a:tcPr>
                </a:tc>
                <a:tc>
                  <a:txBody>
                    <a:bodyPr/>
                    <a:lstStyle/>
                    <a:p>
                      <a:pPr lvl="1"/>
                      <a:r>
                        <a:rPr lang="en-US" sz="4100" dirty="0"/>
                        <a:t>66</a:t>
                      </a:r>
                      <a:endParaRPr lang="en-CA" sz="4100" dirty="0"/>
                    </a:p>
                  </a:txBody>
                  <a:tcPr marL="137160" marR="137160" marT="68580" marB="68580"/>
                </a:tc>
                <a:extLst>
                  <a:ext uri="{0D108BD9-81ED-4DB2-BD59-A6C34878D82A}">
                    <a16:rowId xmlns:a16="http://schemas.microsoft.com/office/drawing/2014/main" val="1706344440"/>
                  </a:ext>
                </a:extLst>
              </a:tr>
              <a:tr h="1371600">
                <a:tc>
                  <a:txBody>
                    <a:bodyPr/>
                    <a:lstStyle/>
                    <a:p>
                      <a:r>
                        <a:rPr lang="en-US" sz="4100" dirty="0"/>
                        <a:t>Health Organizations</a:t>
                      </a:r>
                      <a:endParaRPr lang="en-CA" sz="4100" dirty="0"/>
                    </a:p>
                  </a:txBody>
                  <a:tcPr marL="137160" marR="137160" marT="68580" marB="68580">
                    <a:solidFill>
                      <a:schemeClr val="accent1">
                        <a:lumMod val="20000"/>
                        <a:lumOff val="80000"/>
                      </a:schemeClr>
                    </a:solidFill>
                  </a:tcPr>
                </a:tc>
                <a:tc>
                  <a:txBody>
                    <a:bodyPr/>
                    <a:lstStyle/>
                    <a:p>
                      <a:pPr lvl="1"/>
                      <a:r>
                        <a:rPr lang="en-US" sz="4100" dirty="0"/>
                        <a:t>156</a:t>
                      </a:r>
                      <a:endParaRPr lang="en-CA" sz="4100" dirty="0"/>
                    </a:p>
                  </a:txBody>
                  <a:tcPr marL="137160" marR="137160" marT="68580" marB="68580"/>
                </a:tc>
                <a:extLst>
                  <a:ext uri="{0D108BD9-81ED-4DB2-BD59-A6C34878D82A}">
                    <a16:rowId xmlns:a16="http://schemas.microsoft.com/office/drawing/2014/main" val="3775255577"/>
                  </a:ext>
                </a:extLst>
              </a:tr>
              <a:tr h="795735">
                <a:tc>
                  <a:txBody>
                    <a:bodyPr/>
                    <a:lstStyle/>
                    <a:p>
                      <a:r>
                        <a:rPr lang="en-US" sz="4100" dirty="0"/>
                        <a:t>Housing Groups</a:t>
                      </a:r>
                      <a:endParaRPr lang="en-CA" sz="4100" dirty="0"/>
                    </a:p>
                  </a:txBody>
                  <a:tcPr marL="137160" marR="137160" marT="68580" marB="68580">
                    <a:solidFill>
                      <a:schemeClr val="accent1">
                        <a:lumMod val="60000"/>
                        <a:lumOff val="40000"/>
                      </a:schemeClr>
                    </a:solidFill>
                  </a:tcPr>
                </a:tc>
                <a:tc>
                  <a:txBody>
                    <a:bodyPr/>
                    <a:lstStyle/>
                    <a:p>
                      <a:pPr lvl="1"/>
                      <a:r>
                        <a:rPr lang="en-US" sz="4100" dirty="0"/>
                        <a:t>98</a:t>
                      </a:r>
                      <a:endParaRPr lang="en-CA" sz="4100" dirty="0"/>
                    </a:p>
                  </a:txBody>
                  <a:tcPr marL="137160" marR="137160" marT="68580" marB="68580"/>
                </a:tc>
                <a:extLst>
                  <a:ext uri="{0D108BD9-81ED-4DB2-BD59-A6C34878D82A}">
                    <a16:rowId xmlns:a16="http://schemas.microsoft.com/office/drawing/2014/main" val="1640131132"/>
                  </a:ext>
                </a:extLst>
              </a:tr>
            </a:tbl>
          </a:graphicData>
        </a:graphic>
      </p:graphicFrame>
      <p:graphicFrame>
        <p:nvGraphicFramePr>
          <p:cNvPr id="12" name="Content Placeholder 11">
            <a:extLst>
              <a:ext uri="{FF2B5EF4-FFF2-40B4-BE49-F238E27FC236}">
                <a16:creationId xmlns:a16="http://schemas.microsoft.com/office/drawing/2014/main" id="{C533F24E-0FD4-2A5F-4234-1D47BCA78546}"/>
              </a:ext>
            </a:extLst>
          </p:cNvPr>
          <p:cNvGraphicFramePr>
            <a:graphicFrameLocks noGrp="1"/>
          </p:cNvGraphicFramePr>
          <p:nvPr>
            <p:ph sz="half" idx="2"/>
          </p:nvPr>
        </p:nvGraphicFramePr>
        <p:xfrm>
          <a:off x="9476941" y="3469188"/>
          <a:ext cx="7341785" cy="4774410"/>
        </p:xfrm>
        <a:graphic>
          <a:graphicData uri="http://schemas.openxmlformats.org/drawingml/2006/table">
            <a:tbl>
              <a:tblPr firstRow="1" bandRow="1">
                <a:tableStyleId>{5C22544A-7EE6-4342-B048-85BDC9FD1C3A}</a:tableStyleId>
              </a:tblPr>
              <a:tblGrid>
                <a:gridCol w="3547262">
                  <a:extLst>
                    <a:ext uri="{9D8B030D-6E8A-4147-A177-3AD203B41FA5}">
                      <a16:colId xmlns:a16="http://schemas.microsoft.com/office/drawing/2014/main" val="1808153923"/>
                    </a:ext>
                  </a:extLst>
                </a:gridCol>
                <a:gridCol w="3794523">
                  <a:extLst>
                    <a:ext uri="{9D8B030D-6E8A-4147-A177-3AD203B41FA5}">
                      <a16:colId xmlns:a16="http://schemas.microsoft.com/office/drawing/2014/main" val="3022656108"/>
                    </a:ext>
                  </a:extLst>
                </a:gridCol>
              </a:tblGrid>
              <a:tr h="1371600">
                <a:tc>
                  <a:txBody>
                    <a:bodyPr/>
                    <a:lstStyle/>
                    <a:p>
                      <a:pPr algn="ctr"/>
                      <a:r>
                        <a:rPr lang="en-US" sz="4100" dirty="0"/>
                        <a:t>Type </a:t>
                      </a:r>
                      <a:endParaRPr lang="en-CA" sz="4100" dirty="0"/>
                    </a:p>
                  </a:txBody>
                  <a:tcPr marL="137160" marR="137160" marT="68580" marB="68580">
                    <a:solidFill>
                      <a:schemeClr val="accent1">
                        <a:lumMod val="75000"/>
                      </a:schemeClr>
                    </a:solidFill>
                  </a:tcPr>
                </a:tc>
                <a:tc>
                  <a:txBody>
                    <a:bodyPr/>
                    <a:lstStyle/>
                    <a:p>
                      <a:pPr algn="ctr"/>
                      <a:r>
                        <a:rPr lang="en-US" sz="4100" dirty="0"/>
                        <a:t>Number contacted</a:t>
                      </a:r>
                      <a:endParaRPr lang="en-CA" sz="4100" dirty="0"/>
                    </a:p>
                  </a:txBody>
                  <a:tcPr marL="137160" marR="137160" marT="68580" marB="68580"/>
                </a:tc>
                <a:extLst>
                  <a:ext uri="{0D108BD9-81ED-4DB2-BD59-A6C34878D82A}">
                    <a16:rowId xmlns:a16="http://schemas.microsoft.com/office/drawing/2014/main" val="1414080108"/>
                  </a:ext>
                </a:extLst>
              </a:tr>
              <a:tr h="1371600">
                <a:tc>
                  <a:txBody>
                    <a:bodyPr/>
                    <a:lstStyle/>
                    <a:p>
                      <a:r>
                        <a:rPr lang="en-US" sz="4100" dirty="0"/>
                        <a:t>Legal Associations</a:t>
                      </a:r>
                      <a:endParaRPr lang="en-CA" sz="4100" dirty="0"/>
                    </a:p>
                  </a:txBody>
                  <a:tcPr marL="137160" marR="137160" marT="68580" marB="68580">
                    <a:solidFill>
                      <a:schemeClr val="accent1">
                        <a:lumMod val="60000"/>
                        <a:lumOff val="40000"/>
                      </a:schemeClr>
                    </a:solidFill>
                  </a:tcPr>
                </a:tc>
                <a:tc>
                  <a:txBody>
                    <a:bodyPr/>
                    <a:lstStyle/>
                    <a:p>
                      <a:pPr lvl="1"/>
                      <a:r>
                        <a:rPr lang="en-US" sz="4100" dirty="0"/>
                        <a:t>606</a:t>
                      </a:r>
                      <a:endParaRPr lang="en-CA" sz="4100" dirty="0"/>
                    </a:p>
                  </a:txBody>
                  <a:tcPr marL="137160" marR="137160" marT="68580" marB="68580"/>
                </a:tc>
                <a:extLst>
                  <a:ext uri="{0D108BD9-81ED-4DB2-BD59-A6C34878D82A}">
                    <a16:rowId xmlns:a16="http://schemas.microsoft.com/office/drawing/2014/main" val="4258015433"/>
                  </a:ext>
                </a:extLst>
              </a:tr>
              <a:tr h="795735">
                <a:tc>
                  <a:txBody>
                    <a:bodyPr/>
                    <a:lstStyle/>
                    <a:p>
                      <a:r>
                        <a:rPr lang="en-US" sz="4100" dirty="0"/>
                        <a:t>Press </a:t>
                      </a:r>
                      <a:endParaRPr lang="en-CA" sz="4100" dirty="0"/>
                    </a:p>
                  </a:txBody>
                  <a:tcPr marL="137160" marR="137160" marT="68580" marB="68580">
                    <a:solidFill>
                      <a:schemeClr val="accent1">
                        <a:lumMod val="20000"/>
                        <a:lumOff val="80000"/>
                      </a:schemeClr>
                    </a:solidFill>
                  </a:tcPr>
                </a:tc>
                <a:tc>
                  <a:txBody>
                    <a:bodyPr/>
                    <a:lstStyle/>
                    <a:p>
                      <a:pPr lvl="1"/>
                      <a:r>
                        <a:rPr lang="en-US" sz="4100" dirty="0"/>
                        <a:t>102</a:t>
                      </a:r>
                      <a:endParaRPr lang="en-CA" sz="4100" dirty="0"/>
                    </a:p>
                  </a:txBody>
                  <a:tcPr marL="137160" marR="137160" marT="68580" marB="68580"/>
                </a:tc>
                <a:extLst>
                  <a:ext uri="{0D108BD9-81ED-4DB2-BD59-A6C34878D82A}">
                    <a16:rowId xmlns:a16="http://schemas.microsoft.com/office/drawing/2014/main" val="3595667737"/>
                  </a:ext>
                </a:extLst>
              </a:tr>
              <a:tr h="1371600">
                <a:tc>
                  <a:txBody>
                    <a:bodyPr/>
                    <a:lstStyle/>
                    <a:p>
                      <a:r>
                        <a:rPr lang="en-US" sz="4100" dirty="0"/>
                        <a:t>Senior Associations</a:t>
                      </a:r>
                      <a:endParaRPr lang="en-CA" sz="4100" dirty="0"/>
                    </a:p>
                  </a:txBody>
                  <a:tcPr marL="137160" marR="137160" marT="68580" marB="68580">
                    <a:solidFill>
                      <a:schemeClr val="accent1">
                        <a:lumMod val="60000"/>
                        <a:lumOff val="40000"/>
                      </a:schemeClr>
                    </a:solidFill>
                  </a:tcPr>
                </a:tc>
                <a:tc>
                  <a:txBody>
                    <a:bodyPr/>
                    <a:lstStyle/>
                    <a:p>
                      <a:pPr lvl="1"/>
                      <a:r>
                        <a:rPr lang="en-US" sz="4100" dirty="0"/>
                        <a:t>27</a:t>
                      </a:r>
                      <a:endParaRPr lang="en-CA" sz="4100" dirty="0"/>
                    </a:p>
                  </a:txBody>
                  <a:tcPr marL="137160" marR="137160" marT="68580" marB="68580"/>
                </a:tc>
                <a:extLst>
                  <a:ext uri="{0D108BD9-81ED-4DB2-BD59-A6C34878D82A}">
                    <a16:rowId xmlns:a16="http://schemas.microsoft.com/office/drawing/2014/main" val="2340309388"/>
                  </a:ext>
                </a:extLst>
              </a:tr>
              <a:tr h="795735">
                <a:tc>
                  <a:txBody>
                    <a:bodyPr/>
                    <a:lstStyle/>
                    <a:p>
                      <a:r>
                        <a:rPr lang="en-US" sz="4100" dirty="0"/>
                        <a:t>Labor Unions</a:t>
                      </a:r>
                      <a:endParaRPr lang="en-CA" sz="4100" dirty="0"/>
                    </a:p>
                  </a:txBody>
                  <a:tcPr marL="137160" marR="137160" marT="68580" marB="68580">
                    <a:solidFill>
                      <a:schemeClr val="accent1">
                        <a:lumMod val="20000"/>
                        <a:lumOff val="80000"/>
                      </a:schemeClr>
                    </a:solidFill>
                  </a:tcPr>
                </a:tc>
                <a:tc>
                  <a:txBody>
                    <a:bodyPr/>
                    <a:lstStyle/>
                    <a:p>
                      <a:pPr lvl="1"/>
                      <a:r>
                        <a:rPr lang="en-US" sz="4100" dirty="0"/>
                        <a:t>73</a:t>
                      </a:r>
                      <a:endParaRPr lang="en-CA" sz="4100" dirty="0"/>
                    </a:p>
                  </a:txBody>
                  <a:tcPr marL="137160" marR="137160" marT="68580" marB="68580"/>
                </a:tc>
                <a:extLst>
                  <a:ext uri="{0D108BD9-81ED-4DB2-BD59-A6C34878D82A}">
                    <a16:rowId xmlns:a16="http://schemas.microsoft.com/office/drawing/2014/main" val="1514038979"/>
                  </a:ext>
                </a:extLst>
              </a:tr>
              <a:tr h="1371600">
                <a:tc>
                  <a:txBody>
                    <a:bodyPr/>
                    <a:lstStyle/>
                    <a:p>
                      <a:r>
                        <a:rPr lang="en-US" sz="4100" dirty="0"/>
                        <a:t>Women’s Groups</a:t>
                      </a:r>
                      <a:endParaRPr lang="en-CA" sz="4100" dirty="0"/>
                    </a:p>
                  </a:txBody>
                  <a:tcPr marL="137160" marR="137160" marT="68580" marB="68580">
                    <a:solidFill>
                      <a:schemeClr val="accent1">
                        <a:lumMod val="60000"/>
                        <a:lumOff val="40000"/>
                      </a:schemeClr>
                    </a:solidFill>
                  </a:tcPr>
                </a:tc>
                <a:tc>
                  <a:txBody>
                    <a:bodyPr/>
                    <a:lstStyle/>
                    <a:p>
                      <a:pPr lvl="1"/>
                      <a:r>
                        <a:rPr lang="en-US" sz="4100" dirty="0"/>
                        <a:t>51</a:t>
                      </a:r>
                      <a:endParaRPr lang="en-CA" sz="4100" dirty="0"/>
                    </a:p>
                  </a:txBody>
                  <a:tcPr marL="137160" marR="137160" marT="68580" marB="68580"/>
                </a:tc>
                <a:extLst>
                  <a:ext uri="{0D108BD9-81ED-4DB2-BD59-A6C34878D82A}">
                    <a16:rowId xmlns:a16="http://schemas.microsoft.com/office/drawing/2014/main" val="2474260548"/>
                  </a:ext>
                </a:extLst>
              </a:tr>
            </a:tbl>
          </a:graphicData>
        </a:graphic>
      </p:graphicFrame>
      <p:sp>
        <p:nvSpPr>
          <p:cNvPr id="5" name="Slide Number Placeholder 4">
            <a:extLst>
              <a:ext uri="{FF2B5EF4-FFF2-40B4-BE49-F238E27FC236}">
                <a16:creationId xmlns:a16="http://schemas.microsoft.com/office/drawing/2014/main" id="{57101898-E2F2-7AB2-CD55-B1BA4688BB1C}"/>
              </a:ext>
            </a:extLst>
          </p:cNvPr>
          <p:cNvSpPr>
            <a:spLocks noGrp="1"/>
          </p:cNvSpPr>
          <p:nvPr>
            <p:ph type="sldNum" sz="quarter" idx="12"/>
          </p:nvPr>
        </p:nvSpPr>
        <p:spPr/>
        <p:txBody>
          <a:bodyPr/>
          <a:lstStyle/>
          <a:p>
            <a:pPr defTabSz="685800">
              <a:buClrTx/>
            </a:pPr>
            <a:fld id="{4FAB73BC-B049-4115-A692-8D63A059BFB8}" type="slidenum">
              <a:rPr lang="en-US" kern="1200">
                <a:latin typeface="Calibri" panose="020F0502020204030204"/>
                <a:ea typeface="+mn-ea"/>
                <a:cs typeface="+mn-cs"/>
              </a:rPr>
              <a:pPr defTabSz="685800">
                <a:buClrTx/>
              </a:pPr>
              <a:t>24</a:t>
            </a:fld>
            <a:endParaRPr lang="en-US" kern="1200" dirty="0">
              <a:latin typeface="Calibri" panose="020F0502020204030204"/>
              <a:ea typeface="+mn-ea"/>
              <a:cs typeface="+mn-cs"/>
            </a:endParaRPr>
          </a:p>
        </p:txBody>
      </p:sp>
    </p:spTree>
    <p:extLst>
      <p:ext uri="{BB962C8B-B14F-4D97-AF65-F5344CB8AC3E}">
        <p14:creationId xmlns:p14="http://schemas.microsoft.com/office/powerpoint/2010/main" val="3460369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38A1-9B53-05AF-B381-F660A012D981}"/>
              </a:ext>
            </a:extLst>
          </p:cNvPr>
          <p:cNvSpPr>
            <a:spLocks noGrp="1"/>
          </p:cNvSpPr>
          <p:nvPr>
            <p:ph type="title"/>
          </p:nvPr>
        </p:nvSpPr>
        <p:spPr/>
        <p:txBody>
          <a:bodyPr/>
          <a:lstStyle/>
          <a:p>
            <a:r>
              <a:rPr lang="en-US" dirty="0"/>
              <a:t>Total Workshops Delivered: 104</a:t>
            </a:r>
            <a:endParaRPr lang="en-CA" dirty="0"/>
          </a:p>
        </p:txBody>
      </p:sp>
      <p:graphicFrame>
        <p:nvGraphicFramePr>
          <p:cNvPr id="6" name="Content Placeholder 5">
            <a:extLst>
              <a:ext uri="{FF2B5EF4-FFF2-40B4-BE49-F238E27FC236}">
                <a16:creationId xmlns:a16="http://schemas.microsoft.com/office/drawing/2014/main" id="{EE19FABC-ED28-CEE1-CE8A-387754C63F1E}"/>
              </a:ext>
            </a:extLst>
          </p:cNvPr>
          <p:cNvGraphicFramePr>
            <a:graphicFrameLocks noGrp="1"/>
          </p:cNvGraphicFramePr>
          <p:nvPr>
            <p:ph sz="half" idx="1"/>
          </p:nvPr>
        </p:nvGraphicFramePr>
        <p:xfrm>
          <a:off x="1343609" y="2677325"/>
          <a:ext cx="15787395" cy="6561093"/>
        </p:xfrm>
        <a:graphic>
          <a:graphicData uri="http://schemas.openxmlformats.org/drawingml/2006/table">
            <a:tbl>
              <a:tblPr firstRow="1" bandRow="1">
                <a:tableStyleId>{5C22544A-7EE6-4342-B048-85BDC9FD1C3A}</a:tableStyleId>
              </a:tblPr>
              <a:tblGrid>
                <a:gridCol w="5271795">
                  <a:extLst>
                    <a:ext uri="{9D8B030D-6E8A-4147-A177-3AD203B41FA5}">
                      <a16:colId xmlns:a16="http://schemas.microsoft.com/office/drawing/2014/main" val="127884156"/>
                    </a:ext>
                  </a:extLst>
                </a:gridCol>
                <a:gridCol w="5257800">
                  <a:extLst>
                    <a:ext uri="{9D8B030D-6E8A-4147-A177-3AD203B41FA5}">
                      <a16:colId xmlns:a16="http://schemas.microsoft.com/office/drawing/2014/main" val="1205420753"/>
                    </a:ext>
                  </a:extLst>
                </a:gridCol>
                <a:gridCol w="5257800">
                  <a:extLst>
                    <a:ext uri="{9D8B030D-6E8A-4147-A177-3AD203B41FA5}">
                      <a16:colId xmlns:a16="http://schemas.microsoft.com/office/drawing/2014/main" val="3147120043"/>
                    </a:ext>
                  </a:extLst>
                </a:gridCol>
              </a:tblGrid>
              <a:tr h="754380">
                <a:tc rowSpan="7">
                  <a:txBody>
                    <a:bodyPr/>
                    <a:lstStyle/>
                    <a:p>
                      <a:endParaRPr lang="en-US" sz="4100" dirty="0"/>
                    </a:p>
                    <a:p>
                      <a:endParaRPr lang="en-US" sz="4100" dirty="0"/>
                    </a:p>
                    <a:p>
                      <a:endParaRPr lang="en-US" sz="4100" dirty="0"/>
                    </a:p>
                    <a:p>
                      <a:endParaRPr lang="en-US" sz="4100" dirty="0"/>
                    </a:p>
                    <a:p>
                      <a:endParaRPr lang="en-US" sz="4100" dirty="0"/>
                    </a:p>
                    <a:p>
                      <a:endParaRPr lang="en-US" sz="4100" dirty="0"/>
                    </a:p>
                    <a:p>
                      <a:pPr lvl="0"/>
                      <a:r>
                        <a:rPr lang="en-US" sz="4100" dirty="0">
                          <a:solidFill>
                            <a:schemeClr val="tx1"/>
                          </a:solidFill>
                        </a:rPr>
                        <a:t>Target Audiences</a:t>
                      </a:r>
                      <a:endParaRPr lang="en-CA" sz="4100" dirty="0">
                        <a:solidFill>
                          <a:schemeClr val="tx1"/>
                        </a:solidFill>
                      </a:endParaRPr>
                    </a:p>
                  </a:txBody>
                  <a:tcPr marL="137160" marR="137160" marT="68580" marB="68580">
                    <a:solidFill>
                      <a:schemeClr val="accent3">
                        <a:lumMod val="20000"/>
                        <a:lumOff val="80000"/>
                      </a:schemeClr>
                    </a:solidFill>
                  </a:tcPr>
                </a:tc>
                <a:tc>
                  <a:txBody>
                    <a:bodyPr/>
                    <a:lstStyle/>
                    <a:p>
                      <a:pPr algn="ctr"/>
                      <a:r>
                        <a:rPr lang="en-US" sz="4100" dirty="0"/>
                        <a:t>Details</a:t>
                      </a:r>
                      <a:endParaRPr lang="en-CA" sz="4100" dirty="0"/>
                    </a:p>
                  </a:txBody>
                  <a:tcPr marL="137160" marR="137160" marT="68580" marB="68580">
                    <a:solidFill>
                      <a:schemeClr val="accent4">
                        <a:lumMod val="75000"/>
                      </a:schemeClr>
                    </a:solidFill>
                  </a:tcPr>
                </a:tc>
                <a:tc>
                  <a:txBody>
                    <a:bodyPr/>
                    <a:lstStyle/>
                    <a:p>
                      <a:pPr algn="ctr"/>
                      <a:r>
                        <a:rPr lang="en-US" sz="4100" dirty="0"/>
                        <a:t>Workshop Focus Areas</a:t>
                      </a:r>
                      <a:endParaRPr lang="en-CA" sz="4100" dirty="0"/>
                    </a:p>
                  </a:txBody>
                  <a:tcPr marL="137160" marR="137160" marT="68580" marB="68580">
                    <a:solidFill>
                      <a:schemeClr val="accent1">
                        <a:lumMod val="75000"/>
                      </a:schemeClr>
                    </a:solidFill>
                  </a:tcPr>
                </a:tc>
                <a:extLst>
                  <a:ext uri="{0D108BD9-81ED-4DB2-BD59-A6C34878D82A}">
                    <a16:rowId xmlns:a16="http://schemas.microsoft.com/office/drawing/2014/main" val="1855614540"/>
                  </a:ext>
                </a:extLst>
              </a:tr>
              <a:tr h="1371600">
                <a:tc vMerge="1">
                  <a:txBody>
                    <a:bodyPr/>
                    <a:lstStyle/>
                    <a:p>
                      <a:endParaRPr dirty="0"/>
                    </a:p>
                  </a:txBody>
                  <a:tcPr>
                    <a:solidFill>
                      <a:schemeClr val="accent3">
                        <a:lumMod val="20000"/>
                        <a:lumOff val="80000"/>
                      </a:schemeClr>
                    </a:solidFill>
                  </a:tcPr>
                </a:tc>
                <a:tc>
                  <a:txBody>
                    <a:bodyPr/>
                    <a:lstStyle/>
                    <a:p>
                      <a:r>
                        <a:rPr lang="en-US" sz="4100" dirty="0"/>
                        <a:t>- Human Rights Commissions</a:t>
                      </a:r>
                      <a:endParaRPr lang="en-CA" sz="4100" dirty="0"/>
                    </a:p>
                  </a:txBody>
                  <a:tcPr marL="137160" marR="137160" marT="68580" marB="68580">
                    <a:solidFill>
                      <a:schemeClr val="accent3">
                        <a:lumMod val="40000"/>
                        <a:lumOff val="60000"/>
                      </a:schemeClr>
                    </a:solidFill>
                  </a:tcPr>
                </a:tc>
                <a:tc>
                  <a:txBody>
                    <a:bodyPr/>
                    <a:lstStyle/>
                    <a:p>
                      <a:pPr marL="285750" indent="-285750">
                        <a:buFont typeface="Arial" panose="020B0604020202020204" pitchFamily="34" charset="0"/>
                        <a:buChar char="•"/>
                      </a:pPr>
                      <a:r>
                        <a:rPr lang="en-US" sz="4100" dirty="0"/>
                        <a:t>Biological Aspects of MCS</a:t>
                      </a:r>
                      <a:endParaRPr lang="en-CA" sz="4100" dirty="0"/>
                    </a:p>
                  </a:txBody>
                  <a:tcPr marL="137160" marR="137160" marT="68580" marB="68580"/>
                </a:tc>
                <a:extLst>
                  <a:ext uri="{0D108BD9-81ED-4DB2-BD59-A6C34878D82A}">
                    <a16:rowId xmlns:a16="http://schemas.microsoft.com/office/drawing/2014/main" val="3594072414"/>
                  </a:ext>
                </a:extLst>
              </a:tr>
              <a:tr h="1371600">
                <a:tc vMerge="1">
                  <a:txBody>
                    <a:bodyPr/>
                    <a:lstStyle/>
                    <a:p>
                      <a:endParaRPr lang="en-CA" dirty="0"/>
                    </a:p>
                  </a:txBody>
                  <a:tcPr/>
                </a:tc>
                <a:tc>
                  <a:txBody>
                    <a:bodyPr/>
                    <a:lstStyle/>
                    <a:p>
                      <a:pPr marL="0" indent="0">
                        <a:buFontTx/>
                        <a:buNone/>
                      </a:pPr>
                      <a:r>
                        <a:rPr lang="en-US" sz="4100" dirty="0"/>
                        <a:t>- Law Societies</a:t>
                      </a:r>
                    </a:p>
                  </a:txBody>
                  <a:tcPr marL="137160" marR="137160" marT="68580" marB="68580">
                    <a:solidFill>
                      <a:schemeClr val="accent3">
                        <a:lumMod val="20000"/>
                        <a:lumOff val="80000"/>
                      </a:schemeClr>
                    </a:solidFill>
                  </a:tcPr>
                </a:tc>
                <a:tc>
                  <a:txBody>
                    <a:bodyPr/>
                    <a:lstStyle/>
                    <a:p>
                      <a:pPr marL="285750" indent="-285750">
                        <a:buFont typeface="Arial" panose="020B0604020202020204" pitchFamily="34" charset="0"/>
                        <a:buChar char="•"/>
                      </a:pPr>
                      <a:r>
                        <a:rPr lang="en-US" sz="4100" dirty="0"/>
                        <a:t>Social Impacts of MCS</a:t>
                      </a:r>
                      <a:endParaRPr lang="en-CA" sz="4100" dirty="0"/>
                    </a:p>
                  </a:txBody>
                  <a:tcPr marL="137160" marR="137160" marT="68580" marB="68580"/>
                </a:tc>
                <a:extLst>
                  <a:ext uri="{0D108BD9-81ED-4DB2-BD59-A6C34878D82A}">
                    <a16:rowId xmlns:a16="http://schemas.microsoft.com/office/drawing/2014/main" val="2555710149"/>
                  </a:ext>
                </a:extLst>
              </a:tr>
              <a:tr h="1577340">
                <a:tc vMerge="1">
                  <a:txBody>
                    <a:bodyPr/>
                    <a:lstStyle/>
                    <a:p>
                      <a:endParaRPr lang="en-CA" dirty="0"/>
                    </a:p>
                  </a:txBody>
                  <a:tcPr/>
                </a:tc>
                <a:tc>
                  <a:txBody>
                    <a:bodyPr/>
                    <a:lstStyle/>
                    <a:p>
                      <a:r>
                        <a:rPr lang="en-US" sz="4100" dirty="0"/>
                        <a:t>- Government Agencies</a:t>
                      </a:r>
                      <a:endParaRPr lang="en-CA" sz="4100" dirty="0"/>
                    </a:p>
                  </a:txBody>
                  <a:tcPr marL="137160" marR="137160" marT="68580" marB="68580">
                    <a:solidFill>
                      <a:schemeClr val="accent3">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mn-lt"/>
                          <a:ea typeface="+mn-ea"/>
                          <a:cs typeface="+mn-cs"/>
                        </a:rPr>
                        <a:t>Accommodations for Inclusion and Accessibility for MCS</a:t>
                      </a:r>
                      <a:endParaRPr kumimoji="0" lang="en-CA" sz="2700" b="0" i="0"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endParaRPr lang="en-CA" sz="4100" dirty="0"/>
                    </a:p>
                  </a:txBody>
                  <a:tcPr marL="137160" marR="137160" marT="68580" marB="68580"/>
                </a:tc>
                <a:extLst>
                  <a:ext uri="{0D108BD9-81ED-4DB2-BD59-A6C34878D82A}">
                    <a16:rowId xmlns:a16="http://schemas.microsoft.com/office/drawing/2014/main" val="1578587849"/>
                  </a:ext>
                </a:extLst>
              </a:tr>
              <a:tr h="1371600">
                <a:tc vMerge="1">
                  <a:txBody>
                    <a:bodyPr/>
                    <a:lstStyle/>
                    <a:p>
                      <a:endParaRPr lang="en-CA" dirty="0"/>
                    </a:p>
                  </a:txBody>
                  <a:tcPr/>
                </a:tc>
                <a:tc>
                  <a:txBody>
                    <a:bodyPr/>
                    <a:lstStyle/>
                    <a:p>
                      <a:r>
                        <a:rPr lang="en-US" sz="4100" dirty="0"/>
                        <a:t>- Professionals (including lawyers)</a:t>
                      </a:r>
                      <a:endParaRPr lang="en-CA" sz="4100" dirty="0"/>
                    </a:p>
                  </a:txBody>
                  <a:tcPr marL="137160" marR="137160" marT="68580" marB="68580">
                    <a:solidFill>
                      <a:schemeClr val="accent3">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0" i="0" u="none" strike="noStrike" kern="1200" cap="none" spc="0" normalizeH="0" baseline="0" noProof="0" dirty="0">
                          <a:ln>
                            <a:noFill/>
                          </a:ln>
                          <a:solidFill>
                            <a:prstClr val="black"/>
                          </a:solidFill>
                          <a:effectLst/>
                          <a:uLnTx/>
                          <a:uFillTx/>
                          <a:latin typeface="+mn-lt"/>
                          <a:ea typeface="+mn-ea"/>
                          <a:cs typeface="+mn-cs"/>
                        </a:rPr>
                        <a:t>Legal Framework and Rights</a:t>
                      </a:r>
                      <a:endParaRPr kumimoji="0" lang="en-CA" sz="2700" b="0" i="0" u="none" strike="noStrike" kern="1200" cap="none" spc="0" normalizeH="0" baseline="0" noProof="0" dirty="0">
                        <a:ln>
                          <a:noFill/>
                        </a:ln>
                        <a:solidFill>
                          <a:prstClr val="black"/>
                        </a:solidFill>
                        <a:effectLst/>
                        <a:uLnTx/>
                        <a:uFillTx/>
                        <a:latin typeface="+mn-lt"/>
                        <a:ea typeface="+mn-ea"/>
                        <a:cs typeface="+mn-cs"/>
                      </a:endParaRPr>
                    </a:p>
                    <a:p>
                      <a:pPr marL="0" indent="0">
                        <a:buFont typeface="Arial" panose="020B0604020202020204" pitchFamily="34" charset="0"/>
                        <a:buNone/>
                      </a:pPr>
                      <a:endParaRPr lang="en-CA" sz="4100" dirty="0"/>
                    </a:p>
                  </a:txBody>
                  <a:tcPr marL="137160" marR="137160" marT="68580" marB="68580"/>
                </a:tc>
                <a:extLst>
                  <a:ext uri="{0D108BD9-81ED-4DB2-BD59-A6C34878D82A}">
                    <a16:rowId xmlns:a16="http://schemas.microsoft.com/office/drawing/2014/main" val="4262163857"/>
                  </a:ext>
                </a:extLst>
              </a:tr>
              <a:tr h="1371600">
                <a:tc vMerge="1">
                  <a:txBody>
                    <a:bodyPr/>
                    <a:lstStyle/>
                    <a:p>
                      <a:endParaRPr lang="en-CA" dirty="0"/>
                    </a:p>
                  </a:txBody>
                  <a:tcPr/>
                </a:tc>
                <a:tc>
                  <a:txBody>
                    <a:bodyPr/>
                    <a:lstStyle/>
                    <a:p>
                      <a:pPr marL="0" indent="0">
                        <a:buFontTx/>
                        <a:buNone/>
                      </a:pPr>
                      <a:r>
                        <a:rPr lang="en-US" sz="4100" dirty="0"/>
                        <a:t>- People with MCS and other disabilities</a:t>
                      </a:r>
                    </a:p>
                  </a:txBody>
                  <a:tcPr marL="137160" marR="137160" marT="68580" marB="68580">
                    <a:solidFill>
                      <a:schemeClr val="accent3">
                        <a:lumMod val="40000"/>
                        <a:lumOff val="60000"/>
                      </a:schemeClr>
                    </a:solidFill>
                  </a:tcPr>
                </a:tc>
                <a:tc>
                  <a:txBody>
                    <a:bodyPr/>
                    <a:lstStyle/>
                    <a:p>
                      <a:endParaRPr lang="en-CA" sz="4100" dirty="0"/>
                    </a:p>
                  </a:txBody>
                  <a:tcPr marL="137160" marR="137160" marT="68580" marB="68580"/>
                </a:tc>
                <a:extLst>
                  <a:ext uri="{0D108BD9-81ED-4DB2-BD59-A6C34878D82A}">
                    <a16:rowId xmlns:a16="http://schemas.microsoft.com/office/drawing/2014/main" val="1711991225"/>
                  </a:ext>
                </a:extLst>
              </a:tr>
              <a:tr h="754380">
                <a:tc vMerge="1">
                  <a:txBody>
                    <a:bodyPr/>
                    <a:lstStyle/>
                    <a:p>
                      <a:endParaRPr lang="en-CA" dirty="0"/>
                    </a:p>
                  </a:txBody>
                  <a:tcPr/>
                </a:tc>
                <a:tc>
                  <a:txBody>
                    <a:bodyPr/>
                    <a:lstStyle/>
                    <a:p>
                      <a:r>
                        <a:rPr lang="en-US" sz="4100" dirty="0"/>
                        <a:t>- Civil Society </a:t>
                      </a:r>
                      <a:endParaRPr lang="en-CA" sz="4100" dirty="0"/>
                    </a:p>
                  </a:txBody>
                  <a:tcPr marL="137160" marR="137160" marT="68580" marB="68580">
                    <a:solidFill>
                      <a:schemeClr val="accent3">
                        <a:lumMod val="20000"/>
                        <a:lumOff val="80000"/>
                      </a:schemeClr>
                    </a:solidFill>
                  </a:tcPr>
                </a:tc>
                <a:tc>
                  <a:txBody>
                    <a:bodyPr/>
                    <a:lstStyle/>
                    <a:p>
                      <a:endParaRPr lang="en-CA" sz="4100" dirty="0"/>
                    </a:p>
                  </a:txBody>
                  <a:tcPr marL="137160" marR="137160" marT="68580" marB="68580"/>
                </a:tc>
                <a:extLst>
                  <a:ext uri="{0D108BD9-81ED-4DB2-BD59-A6C34878D82A}">
                    <a16:rowId xmlns:a16="http://schemas.microsoft.com/office/drawing/2014/main" val="3048395278"/>
                  </a:ext>
                </a:extLst>
              </a:tr>
            </a:tbl>
          </a:graphicData>
        </a:graphic>
      </p:graphicFrame>
      <p:sp>
        <p:nvSpPr>
          <p:cNvPr id="5" name="Slide Number Placeholder 4">
            <a:extLst>
              <a:ext uri="{FF2B5EF4-FFF2-40B4-BE49-F238E27FC236}">
                <a16:creationId xmlns:a16="http://schemas.microsoft.com/office/drawing/2014/main" id="{E7FD21DD-8573-2E8A-484D-0E91FDFAFCCF}"/>
              </a:ext>
            </a:extLst>
          </p:cNvPr>
          <p:cNvSpPr>
            <a:spLocks noGrp="1"/>
          </p:cNvSpPr>
          <p:nvPr>
            <p:ph type="sldNum" sz="quarter" idx="12"/>
          </p:nvPr>
        </p:nvSpPr>
        <p:spPr/>
        <p:txBody>
          <a:bodyPr/>
          <a:lstStyle/>
          <a:p>
            <a:pPr defTabSz="685800">
              <a:buClrTx/>
            </a:pPr>
            <a:fld id="{4FAB73BC-B049-4115-A692-8D63A059BFB8}" type="slidenum">
              <a:rPr lang="en-US" kern="1200">
                <a:latin typeface="Calibri" panose="020F0502020204030204"/>
                <a:ea typeface="+mn-ea"/>
                <a:cs typeface="+mn-cs"/>
              </a:rPr>
              <a:pPr defTabSz="685800">
                <a:buClrTx/>
              </a:pPr>
              <a:t>25</a:t>
            </a:fld>
            <a:endParaRPr lang="en-US" kern="1200" dirty="0">
              <a:latin typeface="Calibri" panose="020F0502020204030204"/>
              <a:ea typeface="+mn-ea"/>
              <a:cs typeface="+mn-cs"/>
            </a:endParaRPr>
          </a:p>
        </p:txBody>
      </p:sp>
      <p:sp>
        <p:nvSpPr>
          <p:cNvPr id="7" name="Arrow: Right 6">
            <a:extLst>
              <a:ext uri="{FF2B5EF4-FFF2-40B4-BE49-F238E27FC236}">
                <a16:creationId xmlns:a16="http://schemas.microsoft.com/office/drawing/2014/main" id="{C32D6E87-16D7-D4D9-A28B-606B1071D852}"/>
              </a:ext>
            </a:extLst>
          </p:cNvPr>
          <p:cNvSpPr/>
          <p:nvPr/>
        </p:nvSpPr>
        <p:spPr>
          <a:xfrm>
            <a:off x="4604659" y="5143500"/>
            <a:ext cx="1273628" cy="5100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pPr>
            <a:endParaRPr lang="en-CA" sz="1650" kern="1200" dirty="0">
              <a:solidFill>
                <a:prstClr val="white"/>
              </a:solidFill>
              <a:latin typeface="Calibri" panose="020F0502020204030204"/>
            </a:endParaRPr>
          </a:p>
        </p:txBody>
      </p:sp>
    </p:spTree>
    <p:extLst>
      <p:ext uri="{BB962C8B-B14F-4D97-AF65-F5344CB8AC3E}">
        <p14:creationId xmlns:p14="http://schemas.microsoft.com/office/powerpoint/2010/main" val="132644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6474D69-6319-BF11-45C9-004ADD42A101}"/>
              </a:ext>
            </a:extLst>
          </p:cNvPr>
          <p:cNvSpPr>
            <a:spLocks noGrp="1"/>
          </p:cNvSpPr>
          <p:nvPr>
            <p:ph type="sldNum" sz="quarter" idx="12"/>
          </p:nvPr>
        </p:nvSpPr>
        <p:spPr/>
        <p:txBody>
          <a:bodyPr/>
          <a:lstStyle/>
          <a:p>
            <a:pPr defTabSz="685800">
              <a:buClrTx/>
            </a:pPr>
            <a:fld id="{4FAB73BC-B049-4115-A692-8D63A059BFB8}" type="slidenum">
              <a:rPr lang="en-US" kern="1200">
                <a:latin typeface="Calibri" panose="020F0502020204030204"/>
                <a:ea typeface="+mn-ea"/>
                <a:cs typeface="+mn-cs"/>
              </a:rPr>
              <a:pPr defTabSz="685800">
                <a:buClrTx/>
              </a:pPr>
              <a:t>26</a:t>
            </a:fld>
            <a:endParaRPr lang="en-US" kern="1200" dirty="0">
              <a:latin typeface="Calibri" panose="020F0502020204030204"/>
              <a:ea typeface="+mn-ea"/>
              <a:cs typeface="+mn-cs"/>
            </a:endParaRPr>
          </a:p>
        </p:txBody>
      </p:sp>
      <p:sp>
        <p:nvSpPr>
          <p:cNvPr id="6" name="Title 5">
            <a:extLst>
              <a:ext uri="{FF2B5EF4-FFF2-40B4-BE49-F238E27FC236}">
                <a16:creationId xmlns:a16="http://schemas.microsoft.com/office/drawing/2014/main" id="{22EC0A3E-56E4-10B6-0AF4-631160FB0D58}"/>
              </a:ext>
            </a:extLst>
          </p:cNvPr>
          <p:cNvSpPr>
            <a:spLocks noGrp="1"/>
          </p:cNvSpPr>
          <p:nvPr>
            <p:ph type="title" idx="4294967295"/>
          </p:nvPr>
        </p:nvSpPr>
        <p:spPr>
          <a:xfrm>
            <a:off x="1576553" y="1"/>
            <a:ext cx="12580145" cy="1328738"/>
          </a:xfrm>
        </p:spPr>
        <p:txBody>
          <a:bodyPr/>
          <a:lstStyle/>
          <a:p>
            <a:r>
              <a:rPr lang="en-US" dirty="0"/>
              <a:t>Surveys</a:t>
            </a:r>
            <a:endParaRPr lang="en-CA" dirty="0"/>
          </a:p>
        </p:txBody>
      </p:sp>
      <p:graphicFrame>
        <p:nvGraphicFramePr>
          <p:cNvPr id="8" name="Content Placeholder 7">
            <a:extLst>
              <a:ext uri="{FF2B5EF4-FFF2-40B4-BE49-F238E27FC236}">
                <a16:creationId xmlns:a16="http://schemas.microsoft.com/office/drawing/2014/main" id="{5D9A415E-1F0E-8FD3-B68C-303D275D6A30}"/>
              </a:ext>
            </a:extLst>
          </p:cNvPr>
          <p:cNvGraphicFramePr>
            <a:graphicFrameLocks noGrp="1"/>
          </p:cNvGraphicFramePr>
          <p:nvPr>
            <p:ph idx="4294967295"/>
          </p:nvPr>
        </p:nvGraphicFramePr>
        <p:xfrm>
          <a:off x="1686911" y="1423415"/>
          <a:ext cx="15363444" cy="7983341"/>
        </p:xfrm>
        <a:graphic>
          <a:graphicData uri="http://schemas.openxmlformats.org/drawingml/2006/table">
            <a:tbl>
              <a:tblPr firstRow="1" bandRow="1">
                <a:tableStyleId>{5C22544A-7EE6-4342-B048-85BDC9FD1C3A}</a:tableStyleId>
              </a:tblPr>
              <a:tblGrid>
                <a:gridCol w="3711653">
                  <a:extLst>
                    <a:ext uri="{9D8B030D-6E8A-4147-A177-3AD203B41FA5}">
                      <a16:colId xmlns:a16="http://schemas.microsoft.com/office/drawing/2014/main" val="2614786058"/>
                    </a:ext>
                  </a:extLst>
                </a:gridCol>
                <a:gridCol w="11651792">
                  <a:extLst>
                    <a:ext uri="{9D8B030D-6E8A-4147-A177-3AD203B41FA5}">
                      <a16:colId xmlns:a16="http://schemas.microsoft.com/office/drawing/2014/main" val="294053568"/>
                    </a:ext>
                  </a:extLst>
                </a:gridCol>
              </a:tblGrid>
              <a:tr h="904361">
                <a:tc>
                  <a:txBody>
                    <a:bodyPr/>
                    <a:lstStyle/>
                    <a:p>
                      <a:r>
                        <a:rPr lang="en-CA" sz="4100" dirty="0"/>
                        <a:t>Category</a:t>
                      </a:r>
                    </a:p>
                  </a:txBody>
                  <a:tcPr marL="137160" marR="137160" marT="68580" marB="68580"/>
                </a:tc>
                <a:tc>
                  <a:txBody>
                    <a:bodyPr/>
                    <a:lstStyle/>
                    <a:p>
                      <a:r>
                        <a:rPr lang="en-CA" sz="4100" dirty="0"/>
                        <a:t>Details</a:t>
                      </a:r>
                    </a:p>
                  </a:txBody>
                  <a:tcPr marL="137160" marR="137160" marT="68580" marB="68580"/>
                </a:tc>
                <a:extLst>
                  <a:ext uri="{0D108BD9-81ED-4DB2-BD59-A6C34878D82A}">
                    <a16:rowId xmlns:a16="http://schemas.microsoft.com/office/drawing/2014/main" val="940882427"/>
                  </a:ext>
                </a:extLst>
              </a:tr>
              <a:tr h="754380">
                <a:tc>
                  <a:txBody>
                    <a:bodyPr/>
                    <a:lstStyle/>
                    <a:p>
                      <a:r>
                        <a:rPr lang="en-US" sz="4100" dirty="0"/>
                        <a:t>Survey Types</a:t>
                      </a:r>
                      <a:endParaRPr lang="en-CA" sz="4100" dirty="0"/>
                    </a:p>
                  </a:txBody>
                  <a:tcPr marL="137160" marR="137160" marT="68580" marB="68580"/>
                </a:tc>
                <a:tc>
                  <a:txBody>
                    <a:bodyPr/>
                    <a:lstStyle/>
                    <a:p>
                      <a:r>
                        <a:rPr lang="en-US" sz="4100" dirty="0"/>
                        <a:t>- Pre-workshop surveys</a:t>
                      </a:r>
                      <a:endParaRPr lang="en-CA" sz="4100" dirty="0"/>
                    </a:p>
                  </a:txBody>
                  <a:tcPr marL="137160" marR="137160" marT="68580" marB="68580"/>
                </a:tc>
                <a:extLst>
                  <a:ext uri="{0D108BD9-81ED-4DB2-BD59-A6C34878D82A}">
                    <a16:rowId xmlns:a16="http://schemas.microsoft.com/office/drawing/2014/main" val="464906703"/>
                  </a:ext>
                </a:extLst>
              </a:tr>
              <a:tr h="754380">
                <a:tc>
                  <a:txBody>
                    <a:bodyPr/>
                    <a:lstStyle/>
                    <a:p>
                      <a:endParaRPr lang="en-CA" sz="4100" dirty="0"/>
                    </a:p>
                  </a:txBody>
                  <a:tcPr marL="137160" marR="137160" marT="68580" marB="68580"/>
                </a:tc>
                <a:tc>
                  <a:txBody>
                    <a:bodyPr/>
                    <a:lstStyle/>
                    <a:p>
                      <a:r>
                        <a:rPr lang="en-US" sz="4100" dirty="0"/>
                        <a:t>- Post-workshop surveys</a:t>
                      </a:r>
                      <a:endParaRPr lang="en-CA" sz="4100" dirty="0"/>
                    </a:p>
                  </a:txBody>
                  <a:tcPr marL="137160" marR="137160" marT="68580" marB="68580"/>
                </a:tc>
                <a:extLst>
                  <a:ext uri="{0D108BD9-81ED-4DB2-BD59-A6C34878D82A}">
                    <a16:rowId xmlns:a16="http://schemas.microsoft.com/office/drawing/2014/main" val="2229338641"/>
                  </a:ext>
                </a:extLst>
              </a:tr>
              <a:tr h="754380">
                <a:tc>
                  <a:txBody>
                    <a:bodyPr/>
                    <a:lstStyle/>
                    <a:p>
                      <a:endParaRPr lang="en-CA" sz="4100" dirty="0"/>
                    </a:p>
                  </a:txBody>
                  <a:tcPr marL="137160" marR="137160" marT="68580" marB="68580"/>
                </a:tc>
                <a:tc>
                  <a:txBody>
                    <a:bodyPr/>
                    <a:lstStyle/>
                    <a:p>
                      <a:r>
                        <a:rPr lang="en-US" sz="4100" dirty="0"/>
                        <a:t>- Surveys shared with individuals with MCS</a:t>
                      </a:r>
                      <a:endParaRPr lang="en-CA" sz="4100" dirty="0"/>
                    </a:p>
                  </a:txBody>
                  <a:tcPr marL="137160" marR="137160" marT="68580" marB="68580"/>
                </a:tc>
                <a:extLst>
                  <a:ext uri="{0D108BD9-81ED-4DB2-BD59-A6C34878D82A}">
                    <a16:rowId xmlns:a16="http://schemas.microsoft.com/office/drawing/2014/main" val="1395573965"/>
                  </a:ext>
                </a:extLst>
              </a:tr>
              <a:tr h="1371600">
                <a:tc>
                  <a:txBody>
                    <a:bodyPr/>
                    <a:lstStyle/>
                    <a:p>
                      <a:r>
                        <a:rPr lang="en-US" sz="4100" dirty="0"/>
                        <a:t>Subjects Covered</a:t>
                      </a:r>
                      <a:endParaRPr lang="en-CA" sz="4100" dirty="0"/>
                    </a:p>
                  </a:txBody>
                  <a:tcPr marL="137160" marR="137160" marT="68580" marB="68580"/>
                </a:tc>
                <a:tc>
                  <a:txBody>
                    <a:bodyPr/>
                    <a:lstStyle/>
                    <a:p>
                      <a:r>
                        <a:rPr lang="en-US" sz="4100" dirty="0"/>
                        <a:t>- Impact of the INSPQ report in MCS in Québec, Canada &amp; internationally</a:t>
                      </a:r>
                      <a:endParaRPr lang="en-CA" sz="4100" dirty="0"/>
                    </a:p>
                  </a:txBody>
                  <a:tcPr marL="137160" marR="137160" marT="68580" marB="68580"/>
                </a:tc>
                <a:extLst>
                  <a:ext uri="{0D108BD9-81ED-4DB2-BD59-A6C34878D82A}">
                    <a16:rowId xmlns:a16="http://schemas.microsoft.com/office/drawing/2014/main" val="3045720460"/>
                  </a:ext>
                </a:extLst>
              </a:tr>
              <a:tr h="1371600">
                <a:tc>
                  <a:txBody>
                    <a:bodyPr/>
                    <a:lstStyle/>
                    <a:p>
                      <a:endParaRPr lang="en-CA" sz="4100" dirty="0"/>
                    </a:p>
                  </a:txBody>
                  <a:tcPr marL="137160" marR="137160" marT="68580" marB="68580"/>
                </a:tc>
                <a:tc>
                  <a:txBody>
                    <a:bodyPr/>
                    <a:lstStyle/>
                    <a:p>
                      <a:r>
                        <a:rPr lang="en-US" sz="4100" dirty="0"/>
                        <a:t>- Accessibility challenges in the workplace, healthcare, housing, and travel</a:t>
                      </a:r>
                      <a:endParaRPr lang="en-CA" sz="4100" dirty="0"/>
                    </a:p>
                  </a:txBody>
                  <a:tcPr marL="137160" marR="137160" marT="68580" marB="68580"/>
                </a:tc>
                <a:extLst>
                  <a:ext uri="{0D108BD9-81ED-4DB2-BD59-A6C34878D82A}">
                    <a16:rowId xmlns:a16="http://schemas.microsoft.com/office/drawing/2014/main" val="1703648944"/>
                  </a:ext>
                </a:extLst>
              </a:tr>
              <a:tr h="754380">
                <a:tc>
                  <a:txBody>
                    <a:bodyPr/>
                    <a:lstStyle/>
                    <a:p>
                      <a:endParaRPr lang="en-CA" sz="4100" dirty="0"/>
                    </a:p>
                  </a:txBody>
                  <a:tcPr marL="137160" marR="137160" marT="68580" marB="68580"/>
                </a:tc>
                <a:tc>
                  <a:txBody>
                    <a:bodyPr/>
                    <a:lstStyle/>
                    <a:p>
                      <a:r>
                        <a:rPr lang="en-US" sz="4100" dirty="0"/>
                        <a:t>- Impact of chemicals, such as scent boosters</a:t>
                      </a:r>
                      <a:endParaRPr lang="en-CA" sz="4100" dirty="0"/>
                    </a:p>
                  </a:txBody>
                  <a:tcPr marL="137160" marR="137160" marT="68580" marB="68580"/>
                </a:tc>
                <a:extLst>
                  <a:ext uri="{0D108BD9-81ED-4DB2-BD59-A6C34878D82A}">
                    <a16:rowId xmlns:a16="http://schemas.microsoft.com/office/drawing/2014/main" val="1352548337"/>
                  </a:ext>
                </a:extLst>
              </a:tr>
              <a:tr h="754380">
                <a:tc>
                  <a:txBody>
                    <a:bodyPr/>
                    <a:lstStyle/>
                    <a:p>
                      <a:endParaRPr lang="en-CA" sz="4100" dirty="0"/>
                    </a:p>
                  </a:txBody>
                  <a:tcPr marL="137160" marR="137160" marT="68580" marB="68580"/>
                </a:tc>
                <a:tc>
                  <a:txBody>
                    <a:bodyPr/>
                    <a:lstStyle/>
                    <a:p>
                      <a:r>
                        <a:rPr lang="en-US" sz="4100" dirty="0"/>
                        <a:t>- Lack of transparency in product labeling</a:t>
                      </a:r>
                      <a:endParaRPr lang="en-CA" sz="4100" dirty="0"/>
                    </a:p>
                  </a:txBody>
                  <a:tcPr marL="137160" marR="137160" marT="68580" marB="68580"/>
                </a:tc>
                <a:extLst>
                  <a:ext uri="{0D108BD9-81ED-4DB2-BD59-A6C34878D82A}">
                    <a16:rowId xmlns:a16="http://schemas.microsoft.com/office/drawing/2014/main" val="2999846535"/>
                  </a:ext>
                </a:extLst>
              </a:tr>
              <a:tr h="754380">
                <a:tc>
                  <a:txBody>
                    <a:bodyPr/>
                    <a:lstStyle/>
                    <a:p>
                      <a:endParaRPr lang="en-CA" sz="4100" dirty="0"/>
                    </a:p>
                  </a:txBody>
                  <a:tcPr marL="137160" marR="137160" marT="68580" marB="68580"/>
                </a:tc>
                <a:tc>
                  <a:txBody>
                    <a:bodyPr/>
                    <a:lstStyle/>
                    <a:p>
                      <a:r>
                        <a:rPr lang="en-US" sz="4100" dirty="0"/>
                        <a:t>- Lack of access to medical and emergency care</a:t>
                      </a:r>
                      <a:endParaRPr lang="en-CA" sz="4100" dirty="0"/>
                    </a:p>
                  </a:txBody>
                  <a:tcPr marL="137160" marR="137160" marT="68580" marB="68580"/>
                </a:tc>
                <a:extLst>
                  <a:ext uri="{0D108BD9-81ED-4DB2-BD59-A6C34878D82A}">
                    <a16:rowId xmlns:a16="http://schemas.microsoft.com/office/drawing/2014/main" val="4112799796"/>
                  </a:ext>
                </a:extLst>
              </a:tr>
              <a:tr h="1371600">
                <a:tc>
                  <a:txBody>
                    <a:bodyPr/>
                    <a:lstStyle/>
                    <a:p>
                      <a:r>
                        <a:rPr lang="en-US" sz="4100" dirty="0"/>
                        <a:t>Key Insights</a:t>
                      </a:r>
                      <a:endParaRPr lang="en-CA" sz="4100" dirty="0"/>
                    </a:p>
                  </a:txBody>
                  <a:tcPr marL="137160" marR="137160" marT="68580" marB="68580"/>
                </a:tc>
                <a:tc>
                  <a:txBody>
                    <a:bodyPr/>
                    <a:lstStyle/>
                    <a:p>
                      <a:r>
                        <a:rPr lang="en-US" sz="4100" dirty="0"/>
                        <a:t>- Pre-workshop surveys showed a lack of information on MCS</a:t>
                      </a:r>
                      <a:endParaRPr lang="en-CA" sz="4100" dirty="0"/>
                    </a:p>
                  </a:txBody>
                  <a:tcPr marL="137160" marR="137160" marT="68580" marB="68580"/>
                </a:tc>
                <a:extLst>
                  <a:ext uri="{0D108BD9-81ED-4DB2-BD59-A6C34878D82A}">
                    <a16:rowId xmlns:a16="http://schemas.microsoft.com/office/drawing/2014/main" val="1151621293"/>
                  </a:ext>
                </a:extLst>
              </a:tr>
              <a:tr h="1371600">
                <a:tc>
                  <a:txBody>
                    <a:bodyPr/>
                    <a:lstStyle/>
                    <a:p>
                      <a:endParaRPr lang="en-CA" sz="4100" dirty="0"/>
                    </a:p>
                  </a:txBody>
                  <a:tcPr marL="137160" marR="137160" marT="68580" marB="68580"/>
                </a:tc>
                <a:tc>
                  <a:txBody>
                    <a:bodyPr/>
                    <a:lstStyle/>
                    <a:p>
                      <a:r>
                        <a:rPr lang="en-US" sz="4100" dirty="0"/>
                        <a:t>- Post-workshop surveys indicated increased willingness to provide accommodations for MCS</a:t>
                      </a:r>
                      <a:endParaRPr lang="en-CA" sz="4100" dirty="0"/>
                    </a:p>
                  </a:txBody>
                  <a:tcPr marL="137160" marR="137160" marT="68580" marB="68580"/>
                </a:tc>
                <a:extLst>
                  <a:ext uri="{0D108BD9-81ED-4DB2-BD59-A6C34878D82A}">
                    <a16:rowId xmlns:a16="http://schemas.microsoft.com/office/drawing/2014/main" val="4203123128"/>
                  </a:ext>
                </a:extLst>
              </a:tr>
              <a:tr h="1371600">
                <a:tc>
                  <a:txBody>
                    <a:bodyPr/>
                    <a:lstStyle/>
                    <a:p>
                      <a:r>
                        <a:rPr lang="en-US" sz="4100" dirty="0"/>
                        <a:t>Purpose</a:t>
                      </a:r>
                      <a:endParaRPr lang="en-CA" sz="4100" dirty="0"/>
                    </a:p>
                  </a:txBody>
                  <a:tcPr marL="137160" marR="137160" marT="68580" marB="68580"/>
                </a:tc>
                <a:tc>
                  <a:txBody>
                    <a:bodyPr/>
                    <a:lstStyle/>
                    <a:p>
                      <a:r>
                        <a:rPr lang="en-US" sz="4100" dirty="0"/>
                        <a:t>- Gather information on lived experiences of individuals with MCS</a:t>
                      </a:r>
                      <a:endParaRPr lang="en-CA" sz="4100" dirty="0"/>
                    </a:p>
                  </a:txBody>
                  <a:tcPr marL="137160" marR="137160" marT="68580" marB="68580"/>
                </a:tc>
                <a:extLst>
                  <a:ext uri="{0D108BD9-81ED-4DB2-BD59-A6C34878D82A}">
                    <a16:rowId xmlns:a16="http://schemas.microsoft.com/office/drawing/2014/main" val="45661142"/>
                  </a:ext>
                </a:extLst>
              </a:tr>
              <a:tr h="1371600">
                <a:tc>
                  <a:txBody>
                    <a:bodyPr/>
                    <a:lstStyle/>
                    <a:p>
                      <a:endParaRPr lang="en-CA" sz="4100" dirty="0"/>
                    </a:p>
                  </a:txBody>
                  <a:tcPr marL="137160" marR="137160" marT="68580" marB="68580"/>
                </a:tc>
                <a:tc>
                  <a:txBody>
                    <a:bodyPr/>
                    <a:lstStyle/>
                    <a:p>
                      <a:r>
                        <a:rPr lang="en-US" sz="4100" dirty="0"/>
                        <a:t>- Assess knowledge and attitudes before and after workshops</a:t>
                      </a:r>
                      <a:endParaRPr lang="en-CA" sz="4100" dirty="0"/>
                    </a:p>
                  </a:txBody>
                  <a:tcPr marL="137160" marR="137160" marT="68580" marB="68580"/>
                </a:tc>
                <a:extLst>
                  <a:ext uri="{0D108BD9-81ED-4DB2-BD59-A6C34878D82A}">
                    <a16:rowId xmlns:a16="http://schemas.microsoft.com/office/drawing/2014/main" val="3914234200"/>
                  </a:ext>
                </a:extLst>
              </a:tr>
            </a:tbl>
          </a:graphicData>
        </a:graphic>
      </p:graphicFrame>
    </p:spTree>
    <p:extLst>
      <p:ext uri="{BB962C8B-B14F-4D97-AF65-F5344CB8AC3E}">
        <p14:creationId xmlns:p14="http://schemas.microsoft.com/office/powerpoint/2010/main" val="1411771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504B80-5DC4-F199-CF08-14EF4A5F14BF}"/>
              </a:ext>
            </a:extLst>
          </p:cNvPr>
          <p:cNvSpPr>
            <a:spLocks noGrp="1"/>
          </p:cNvSpPr>
          <p:nvPr>
            <p:ph type="title"/>
          </p:nvPr>
        </p:nvSpPr>
        <p:spPr>
          <a:xfrm>
            <a:off x="1257300" y="204788"/>
            <a:ext cx="15773400" cy="1988345"/>
          </a:xfrm>
        </p:spPr>
        <p:txBody>
          <a:bodyPr/>
          <a:lstStyle/>
          <a:p>
            <a:r>
              <a:rPr lang="en-US" dirty="0"/>
              <a:t>Focus Groups</a:t>
            </a:r>
            <a:endParaRPr lang="en-CA" dirty="0"/>
          </a:p>
        </p:txBody>
      </p:sp>
      <p:graphicFrame>
        <p:nvGraphicFramePr>
          <p:cNvPr id="5" name="Content Placeholder 4">
            <a:extLst>
              <a:ext uri="{FF2B5EF4-FFF2-40B4-BE49-F238E27FC236}">
                <a16:creationId xmlns:a16="http://schemas.microsoft.com/office/drawing/2014/main" id="{0B8FC601-3AB8-CCBD-9DBF-6C54135F2362}"/>
              </a:ext>
            </a:extLst>
          </p:cNvPr>
          <p:cNvGraphicFramePr>
            <a:graphicFrameLocks noGrp="1"/>
          </p:cNvGraphicFramePr>
          <p:nvPr>
            <p:ph idx="1"/>
          </p:nvPr>
        </p:nvGraphicFramePr>
        <p:xfrm>
          <a:off x="1257300" y="1800564"/>
          <a:ext cx="15773400" cy="8039100"/>
        </p:xfrm>
        <a:graphic>
          <a:graphicData uri="http://schemas.openxmlformats.org/drawingml/2006/table">
            <a:tbl>
              <a:tblPr firstRow="1" bandRow="1">
                <a:tableStyleId>{5C22544A-7EE6-4342-B048-85BDC9FD1C3A}</a:tableStyleId>
              </a:tblPr>
              <a:tblGrid>
                <a:gridCol w="3277377">
                  <a:extLst>
                    <a:ext uri="{9D8B030D-6E8A-4147-A177-3AD203B41FA5}">
                      <a16:colId xmlns:a16="http://schemas.microsoft.com/office/drawing/2014/main" val="2843497178"/>
                    </a:ext>
                  </a:extLst>
                </a:gridCol>
                <a:gridCol w="12496023">
                  <a:extLst>
                    <a:ext uri="{9D8B030D-6E8A-4147-A177-3AD203B41FA5}">
                      <a16:colId xmlns:a16="http://schemas.microsoft.com/office/drawing/2014/main" val="1403660621"/>
                    </a:ext>
                  </a:extLst>
                </a:gridCol>
              </a:tblGrid>
              <a:tr h="754380">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Category</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Details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20022485"/>
                  </a:ext>
                </a:extLst>
              </a:tr>
              <a:tr h="1371600">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Focus Group Goals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Address misattribution, misconceptions, and misunderstandings of MCS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896607412"/>
                  </a:ext>
                </a:extLst>
              </a:tr>
              <a:tr h="75438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Tackle barriers to understanding and support</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278742933"/>
                  </a:ext>
                </a:extLst>
              </a:tr>
              <a:tr h="75438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Promote fragrance-free and least-toxic spaces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474333159"/>
                  </a:ext>
                </a:extLst>
              </a:tr>
              <a:tr h="75438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Prevent avoidance as the sole coping strategy</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477786705"/>
                  </a:ext>
                </a:extLst>
              </a:tr>
              <a:tr h="137160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Raise public awareness about MCS and its financial implications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653221058"/>
                  </a:ext>
                </a:extLst>
              </a:tr>
              <a:tr h="75438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Address healthcare and institutional misconceptions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169647812"/>
                  </a:ext>
                </a:extLst>
              </a:tr>
              <a:tr h="75438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 Enhance research efforts</a:t>
                      </a:r>
                    </a:p>
                  </a:txBody>
                  <a:tcPr marL="137160" marR="137160" marT="68580" marB="68580"/>
                </a:tc>
                <a:extLst>
                  <a:ext uri="{0D108BD9-81ED-4DB2-BD59-A6C34878D82A}">
                    <a16:rowId xmlns:a16="http://schemas.microsoft.com/office/drawing/2014/main" val="1543346899"/>
                  </a:ext>
                </a:extLst>
              </a:tr>
              <a:tr h="75438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Regulate commercial influences and misleading practices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74748403"/>
                  </a:ext>
                </a:extLst>
              </a:tr>
              <a:tr h="137160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Reports and Outputs</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Surveys and focus group findings submitted as policy recommendations to the Government of Canada</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726412280"/>
                  </a:ext>
                </a:extLst>
              </a:tr>
              <a:tr h="137160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Ethics approval secured by a partner for focus group studies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4029522783"/>
                  </a:ext>
                </a:extLst>
              </a:tr>
              <a:tr h="1371600">
                <a:tc>
                  <a:txBody>
                    <a:bodyPr/>
                    <a:lstStyle/>
                    <a:p>
                      <a:endParaRPr lang="en-CA" sz="410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Manuscripts in preparation for peer-reviewed journal publication to advance scientific understanding</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857470386"/>
                  </a:ext>
                </a:extLst>
              </a:tr>
              <a:tr h="137160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Impact</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Contributed to policy advocacy and raised awareness through evidence-based insights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917861729"/>
                  </a:ext>
                </a:extLst>
              </a:tr>
            </a:tbl>
          </a:graphicData>
        </a:graphic>
      </p:graphicFrame>
      <p:sp>
        <p:nvSpPr>
          <p:cNvPr id="2" name="Slide Number Placeholder 1">
            <a:extLst>
              <a:ext uri="{FF2B5EF4-FFF2-40B4-BE49-F238E27FC236}">
                <a16:creationId xmlns:a16="http://schemas.microsoft.com/office/drawing/2014/main" id="{8FBF2B77-C76F-6DDC-73EE-C2B36705B5D9}"/>
              </a:ext>
            </a:extLst>
          </p:cNvPr>
          <p:cNvSpPr>
            <a:spLocks noGrp="1"/>
          </p:cNvSpPr>
          <p:nvPr>
            <p:ph type="sldNum" sz="quarter" idx="12"/>
          </p:nvPr>
        </p:nvSpPr>
        <p:spPr/>
        <p:txBody>
          <a:bodyPr/>
          <a:lstStyle/>
          <a:p>
            <a:pPr defTabSz="685800">
              <a:buClrTx/>
            </a:pPr>
            <a:fld id="{4FAB73BC-B049-4115-A692-8D63A059BFB8}" type="slidenum">
              <a:rPr lang="en-US" kern="1200">
                <a:solidFill>
                  <a:prstClr val="black">
                    <a:tint val="82000"/>
                  </a:prstClr>
                </a:solidFill>
                <a:latin typeface="Aptos" panose="02110004020202020204"/>
                <a:ea typeface="+mn-ea"/>
                <a:cs typeface="+mn-cs"/>
              </a:rPr>
              <a:pPr defTabSz="685800">
                <a:buClrTx/>
              </a:pPr>
              <a:t>27</a:t>
            </a:fld>
            <a:endParaRPr lang="en-US" kern="1200" dirty="0">
              <a:solidFill>
                <a:prstClr val="black">
                  <a:tint val="82000"/>
                </a:prstClr>
              </a:solidFill>
              <a:latin typeface="Aptos" panose="02110004020202020204"/>
              <a:ea typeface="+mn-ea"/>
              <a:cs typeface="+mn-cs"/>
            </a:endParaRPr>
          </a:p>
        </p:txBody>
      </p:sp>
    </p:spTree>
    <p:extLst>
      <p:ext uri="{BB962C8B-B14F-4D97-AF65-F5344CB8AC3E}">
        <p14:creationId xmlns:p14="http://schemas.microsoft.com/office/powerpoint/2010/main" val="3143038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D98132F-7CB1-EFE9-E511-37E5FA386C43}"/>
              </a:ext>
            </a:extLst>
          </p:cNvPr>
          <p:cNvSpPr>
            <a:spLocks noGrp="1"/>
          </p:cNvSpPr>
          <p:nvPr>
            <p:ph type="title"/>
          </p:nvPr>
        </p:nvSpPr>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Educational Resources for Accessibility and Support</a:t>
            </a: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BACB66A-D240-25D9-4742-BE875E243C93}"/>
              </a:ext>
            </a:extLst>
          </p:cNvPr>
          <p:cNvSpPr txBox="1"/>
          <p:nvPr/>
        </p:nvSpPr>
        <p:spPr>
          <a:xfrm>
            <a:off x="1931435" y="3076835"/>
            <a:ext cx="13548050" cy="6555641"/>
          </a:xfrm>
          <a:prstGeom prst="rect">
            <a:avLst/>
          </a:prstGeom>
          <a:noFill/>
        </p:spPr>
        <p:txBody>
          <a:bodyPr wrap="square">
            <a:spAutoFit/>
          </a:bodyPr>
          <a:lstStyle/>
          <a:p>
            <a:pPr defTabSz="685800">
              <a:buClrTx/>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What We’ve Created:</a:t>
            </a:r>
            <a:endPar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685800">
              <a:buClrTx/>
              <a:buFont typeface="Arial" panose="020B0604020202020204" pitchFamily="34" charset="0"/>
              <a:buChar char="•"/>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Documents (116), Videos (90), and Reels (49):</a:t>
            </a:r>
            <a:endPar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1114425" lvl="1" indent="-428625" defTabSz="685800">
              <a:buClrTx/>
              <a:buFont typeface="Arial" panose="020B0604020202020204" pitchFamily="34" charset="0"/>
              <a:buChar char="•"/>
            </a:pP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Focused on accessibility in </a:t>
            </a: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healthcare</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legal aspects</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and </a:t>
            </a: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workplace accommodation</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marL="1114425" lvl="1" indent="-428625" defTabSz="685800">
              <a:buClrTx/>
              <a:buFont typeface="Arial" panose="020B0604020202020204" pitchFamily="34" charset="0"/>
              <a:buChar char="•"/>
            </a:pP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Designed to educate the public and support individuals with MCS.</a:t>
            </a:r>
          </a:p>
          <a:p>
            <a:pPr defTabSz="685800">
              <a:buClrTx/>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Where to Find Them:</a:t>
            </a:r>
            <a:endPar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685800">
              <a:buClrTx/>
              <a:buFont typeface="Arial" panose="020B0604020202020204" pitchFamily="34" charset="0"/>
              <a:buChar char="•"/>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Website:</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Comprehensive library of resources.</a:t>
            </a:r>
          </a:p>
          <a:p>
            <a:pPr defTabSz="685800">
              <a:buClrTx/>
              <a:buFont typeface="Arial" panose="020B0604020202020204" pitchFamily="34" charset="0"/>
              <a:buChar char="•"/>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YouTube Channel:</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Informative videos and tutorials.</a:t>
            </a:r>
          </a:p>
          <a:p>
            <a:pPr defTabSz="685800">
              <a:buClrTx/>
              <a:buFont typeface="Arial" panose="020B0604020202020204" pitchFamily="34" charset="0"/>
              <a:buChar char="•"/>
            </a:pPr>
            <a:r>
              <a:rPr lang="en-US" sz="42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Social Media:</a:t>
            </a:r>
            <a:r>
              <a:rPr lang="en-US" sz="4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Engaging Reels and posts for wider reach</a:t>
            </a:r>
            <a:r>
              <a:rPr lang="en-US" sz="4200" kern="1200" dirty="0">
                <a:solidFill>
                  <a:prstClr val="black"/>
                </a:solidFill>
                <a:latin typeface="Aptos" panose="02110004020202020204"/>
                <a:ea typeface="+mn-ea"/>
                <a:cs typeface="+mn-cs"/>
              </a:rPr>
              <a:t>.</a:t>
            </a:r>
          </a:p>
        </p:txBody>
      </p:sp>
      <p:pic>
        <p:nvPicPr>
          <p:cNvPr id="10" name="Graphic 9" descr="Medical with solid fill">
            <a:extLst>
              <a:ext uri="{FF2B5EF4-FFF2-40B4-BE49-F238E27FC236}">
                <a16:creationId xmlns:a16="http://schemas.microsoft.com/office/drawing/2014/main" id="{7AFA645A-0E43-ED01-8685-48834BC1C6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26095" y="2120634"/>
            <a:ext cx="1371600" cy="1371600"/>
          </a:xfrm>
          <a:prstGeom prst="rect">
            <a:avLst/>
          </a:prstGeom>
        </p:spPr>
      </p:pic>
      <p:pic>
        <p:nvPicPr>
          <p:cNvPr id="12" name="Graphic 11" descr="Scales of justice with solid fill">
            <a:extLst>
              <a:ext uri="{FF2B5EF4-FFF2-40B4-BE49-F238E27FC236}">
                <a16:creationId xmlns:a16="http://schemas.microsoft.com/office/drawing/2014/main" id="{F0CF7295-3A48-6864-7287-87251E439B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59100" y="3207029"/>
            <a:ext cx="1371600" cy="1371600"/>
          </a:xfrm>
          <a:prstGeom prst="rect">
            <a:avLst/>
          </a:prstGeom>
        </p:spPr>
      </p:pic>
      <p:pic>
        <p:nvPicPr>
          <p:cNvPr id="14" name="Graphic 13" descr="Business Growth outline">
            <a:extLst>
              <a:ext uri="{FF2B5EF4-FFF2-40B4-BE49-F238E27FC236}">
                <a16:creationId xmlns:a16="http://schemas.microsoft.com/office/drawing/2014/main" id="{83CEBD6F-79B5-FD74-21F0-61E581B6C0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70766" y="7891062"/>
            <a:ext cx="1371600" cy="1371600"/>
          </a:xfrm>
          <a:prstGeom prst="rect">
            <a:avLst/>
          </a:prstGeom>
        </p:spPr>
      </p:pic>
      <p:pic>
        <p:nvPicPr>
          <p:cNvPr id="16" name="Graphic 15" descr="Universal access outline">
            <a:extLst>
              <a:ext uri="{FF2B5EF4-FFF2-40B4-BE49-F238E27FC236}">
                <a16:creationId xmlns:a16="http://schemas.microsoft.com/office/drawing/2014/main" id="{D4D9669D-80B4-6A11-67A9-ACDF9C7AA7D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869953" y="6377738"/>
            <a:ext cx="1371600" cy="1371600"/>
          </a:xfrm>
          <a:prstGeom prst="rect">
            <a:avLst/>
          </a:prstGeom>
        </p:spPr>
      </p:pic>
    </p:spTree>
    <p:extLst>
      <p:ext uri="{BB962C8B-B14F-4D97-AF65-F5344CB8AC3E}">
        <p14:creationId xmlns:p14="http://schemas.microsoft.com/office/powerpoint/2010/main" val="1057837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76B3DC-EC18-EC11-8047-527D5C2A4782}"/>
              </a:ext>
            </a:extLst>
          </p:cNvPr>
          <p:cNvSpPr>
            <a:spLocks noGrp="1"/>
          </p:cNvSpPr>
          <p:nvPr>
            <p:ph type="title"/>
          </p:nvPr>
        </p:nvSpPr>
        <p:spPr>
          <a:xfrm>
            <a:off x="1257300" y="276596"/>
            <a:ext cx="15773400" cy="1988345"/>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Social Media  - July 2023 to July 2024</a:t>
            </a:r>
            <a:endParaRPr lang="en-CA"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9" name="Content Placeholder 8">
            <a:extLst>
              <a:ext uri="{FF2B5EF4-FFF2-40B4-BE49-F238E27FC236}">
                <a16:creationId xmlns:a16="http://schemas.microsoft.com/office/drawing/2014/main" id="{072B8B45-C240-E149-EA41-046911666FEB}"/>
              </a:ext>
            </a:extLst>
          </p:cNvPr>
          <p:cNvGraphicFramePr>
            <a:graphicFrameLocks noGrp="1"/>
          </p:cNvGraphicFramePr>
          <p:nvPr>
            <p:ph idx="1"/>
          </p:nvPr>
        </p:nvGraphicFramePr>
        <p:xfrm>
          <a:off x="1145333" y="1861457"/>
          <a:ext cx="15773400" cy="8148948"/>
        </p:xfrm>
        <a:graphic>
          <a:graphicData uri="http://schemas.openxmlformats.org/drawingml/2006/table">
            <a:tbl>
              <a:tblPr firstRow="1" bandRow="1">
                <a:tableStyleId>{5C22544A-7EE6-4342-B048-85BDC9FD1C3A}</a:tableStyleId>
              </a:tblPr>
              <a:tblGrid>
                <a:gridCol w="4005165">
                  <a:extLst>
                    <a:ext uri="{9D8B030D-6E8A-4147-A177-3AD203B41FA5}">
                      <a16:colId xmlns:a16="http://schemas.microsoft.com/office/drawing/2014/main" val="849676411"/>
                    </a:ext>
                  </a:extLst>
                </a:gridCol>
                <a:gridCol w="11768235">
                  <a:extLst>
                    <a:ext uri="{9D8B030D-6E8A-4147-A177-3AD203B41FA5}">
                      <a16:colId xmlns:a16="http://schemas.microsoft.com/office/drawing/2014/main" val="874081491"/>
                    </a:ext>
                  </a:extLst>
                </a:gridCol>
              </a:tblGrid>
              <a:tr h="75438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Category</a:t>
                      </a:r>
                    </a:p>
                  </a:txBody>
                  <a:tcPr marL="137160" marR="137160" marT="68580" marB="68580"/>
                </a:tc>
                <a:tc>
                  <a:txBody>
                    <a:bodyPr/>
                    <a:lstStyle/>
                    <a:p>
                      <a:r>
                        <a:rPr lang="en-CA" sz="4100" dirty="0"/>
                        <a:t>Achievements</a:t>
                      </a:r>
                    </a:p>
                  </a:txBody>
                  <a:tcPr marL="137160" marR="137160" marT="68580" marB="68580"/>
                </a:tc>
                <a:extLst>
                  <a:ext uri="{0D108BD9-81ED-4DB2-BD59-A6C34878D82A}">
                    <a16:rowId xmlns:a16="http://schemas.microsoft.com/office/drawing/2014/main" val="2055334526"/>
                  </a:ext>
                </a:extLst>
              </a:tr>
              <a:tr h="137160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Overall Impressions</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Over </a:t>
                      </a:r>
                      <a:r>
                        <a:rPr lang="en-US" sz="4100" dirty="0">
                          <a:highlight>
                            <a:srgbClr val="FFFF00"/>
                          </a:highlight>
                          <a:latin typeface="Calibri" panose="020F0502020204030204" pitchFamily="34" charset="0"/>
                          <a:ea typeface="Calibri" panose="020F0502020204030204" pitchFamily="34" charset="0"/>
                          <a:cs typeface="Calibri" panose="020F0502020204030204" pitchFamily="34" charset="0"/>
                        </a:rPr>
                        <a:t>17 million impressions</a:t>
                      </a:r>
                      <a:r>
                        <a:rPr lang="en-US" sz="4100" dirty="0">
                          <a:latin typeface="Calibri" panose="020F0502020204030204" pitchFamily="34" charset="0"/>
                          <a:ea typeface="Calibri" panose="020F0502020204030204" pitchFamily="34" charset="0"/>
                          <a:cs typeface="Calibri" panose="020F0502020204030204" pitchFamily="34" charset="0"/>
                        </a:rPr>
                        <a:t> across all social media platforms by July 2024.</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281060139"/>
                  </a:ext>
                </a:extLst>
              </a:tr>
              <a:tr h="137160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Platform-specific Metrics</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Facebook: 10 million reach, over 37,000 interactions.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2061874253"/>
                  </a:ext>
                </a:extLst>
              </a:tr>
              <a:tr h="137160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 TikTok &amp; YouTube: Combined </a:t>
                      </a:r>
                      <a:r>
                        <a:rPr lang="en-US" sz="4100" dirty="0">
                          <a:highlight>
                            <a:srgbClr val="FFFF00"/>
                          </a:highlight>
                          <a:latin typeface="Calibri" panose="020F0502020204030204" pitchFamily="34" charset="0"/>
                          <a:ea typeface="Calibri" panose="020F0502020204030204" pitchFamily="34" charset="0"/>
                          <a:cs typeface="Calibri" panose="020F0502020204030204" pitchFamily="34" charset="0"/>
                        </a:rPr>
                        <a:t>1.24 million video views, reflecting strong visual engagement.</a:t>
                      </a:r>
                      <a:endParaRPr lang="en-CA" sz="4100" dirty="0">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2103739707"/>
                  </a:ext>
                </a:extLst>
              </a:tr>
              <a:tr h="137160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All Platforms (Facebook, Instagram, TikTok, YouTube, LinkedIn, Twitter): </a:t>
                      </a:r>
                      <a:r>
                        <a:rPr lang="en-US" sz="4100" dirty="0">
                          <a:highlight>
                            <a:srgbClr val="FFFF00"/>
                          </a:highlight>
                          <a:latin typeface="Calibri" panose="020F0502020204030204" pitchFamily="34" charset="0"/>
                          <a:ea typeface="Calibri" panose="020F0502020204030204" pitchFamily="34" charset="0"/>
                          <a:cs typeface="Calibri" panose="020F0502020204030204" pitchFamily="34" charset="0"/>
                        </a:rPr>
                        <a:t>10.98 million impressions</a:t>
                      </a:r>
                      <a:r>
                        <a:rPr lang="en-US" sz="4100" dirty="0">
                          <a:latin typeface="Calibri" panose="020F0502020204030204" pitchFamily="34" charset="0"/>
                          <a:ea typeface="Calibri" panose="020F0502020204030204" pitchFamily="34" charset="0"/>
                          <a:cs typeface="Calibri" panose="020F0502020204030204" pitchFamily="34" charset="0"/>
                        </a:rPr>
                        <a:t>.</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4275629660"/>
                  </a:ext>
                </a:extLst>
              </a:tr>
              <a:tr h="198882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Key Initiatives</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Social Media Engagement Series: Combined education and entertainment to strengthen connections.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3443247737"/>
                  </a:ext>
                </a:extLst>
              </a:tr>
              <a:tr h="137160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Campaigns: Highlighted MCS Awareness Month and Earth Month with interactive content and events.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2664692726"/>
                  </a:ext>
                </a:extLst>
              </a:tr>
              <a:tr h="137160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International Days: Leveraged observances like Earth Day to address critical issues.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432570917"/>
                  </a:ext>
                </a:extLst>
              </a:tr>
              <a:tr h="1371600">
                <a:tc>
                  <a:txBody>
                    <a:bodyPr/>
                    <a:lstStyle/>
                    <a:p>
                      <a:r>
                        <a:rPr lang="en-CA" sz="4100" dirty="0">
                          <a:latin typeface="Calibri" panose="020F0502020204030204" pitchFamily="34" charset="0"/>
                          <a:ea typeface="Calibri" panose="020F0502020204030204" pitchFamily="34" charset="0"/>
                          <a:cs typeface="Calibri" panose="020F0502020204030204" pitchFamily="34" charset="0"/>
                        </a:rPr>
                        <a:t>Impact</a:t>
                      </a: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Expanded reach and engagement across diverse audiences.</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1093099565"/>
                  </a:ext>
                </a:extLst>
              </a:tr>
              <a:tr h="1371600">
                <a:tc>
                  <a:txBody>
                    <a:bodyPr/>
                    <a:lstStyle/>
                    <a:p>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tc>
                  <a:txBody>
                    <a:bodyPr/>
                    <a:lstStyle/>
                    <a:p>
                      <a:r>
                        <a:rPr lang="en-US" sz="4100" dirty="0">
                          <a:latin typeface="Calibri" panose="020F0502020204030204" pitchFamily="34" charset="0"/>
                          <a:ea typeface="Calibri" panose="020F0502020204030204" pitchFamily="34" charset="0"/>
                          <a:cs typeface="Calibri" panose="020F0502020204030204" pitchFamily="34" charset="0"/>
                        </a:rPr>
                        <a:t>- </a:t>
                      </a:r>
                      <a:r>
                        <a:rPr lang="en-US" sz="4100" dirty="0">
                          <a:highlight>
                            <a:srgbClr val="FFFF00"/>
                          </a:highlight>
                          <a:latin typeface="Calibri" panose="020F0502020204030204" pitchFamily="34" charset="0"/>
                          <a:ea typeface="Calibri" panose="020F0502020204030204" pitchFamily="34" charset="0"/>
                          <a:cs typeface="Calibri" panose="020F0502020204030204" pitchFamily="34" charset="0"/>
                        </a:rPr>
                        <a:t>Insights gained to refine future content and advertising strategies for sustained growth</a:t>
                      </a:r>
                      <a:r>
                        <a:rPr lang="en-US" sz="4100" dirty="0">
                          <a:latin typeface="Calibri" panose="020F0502020204030204" pitchFamily="34" charset="0"/>
                          <a:ea typeface="Calibri" panose="020F0502020204030204" pitchFamily="34" charset="0"/>
                          <a:cs typeface="Calibri" panose="020F0502020204030204" pitchFamily="34" charset="0"/>
                        </a:rPr>
                        <a:t>.</a:t>
                      </a:r>
                      <a:endParaRPr lang="en-CA" sz="4100" dirty="0">
                        <a:latin typeface="Calibri" panose="020F0502020204030204" pitchFamily="34" charset="0"/>
                        <a:ea typeface="Calibri" panose="020F0502020204030204" pitchFamily="34" charset="0"/>
                        <a:cs typeface="Calibri" panose="020F0502020204030204" pitchFamily="34" charset="0"/>
                      </a:endParaRPr>
                    </a:p>
                  </a:txBody>
                  <a:tcPr marL="137160" marR="137160" marT="68580" marB="68580"/>
                </a:tc>
                <a:extLst>
                  <a:ext uri="{0D108BD9-81ED-4DB2-BD59-A6C34878D82A}">
                    <a16:rowId xmlns:a16="http://schemas.microsoft.com/office/drawing/2014/main" val="2800837397"/>
                  </a:ext>
                </a:extLst>
              </a:tr>
            </a:tbl>
          </a:graphicData>
        </a:graphic>
      </p:graphicFrame>
    </p:spTree>
    <p:extLst>
      <p:ext uri="{BB962C8B-B14F-4D97-AF65-F5344CB8AC3E}">
        <p14:creationId xmlns:p14="http://schemas.microsoft.com/office/powerpoint/2010/main" val="149840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Housekeeping</a:t>
            </a:r>
          </a:p>
        </p:txBody>
      </p:sp>
      <p:sp>
        <p:nvSpPr>
          <p:cNvPr id="5" name="Content Placeholder 4"/>
          <p:cNvSpPr>
            <a:spLocks noGrp="1"/>
          </p:cNvSpPr>
          <p:nvPr>
            <p:ph idx="1"/>
          </p:nvPr>
        </p:nvSpPr>
        <p:spPr>
          <a:xfrm>
            <a:off x="1257300" y="3655287"/>
            <a:ext cx="15773400" cy="5879238"/>
          </a:xfrm>
        </p:spPr>
        <p:txBody>
          <a:bodyPr>
            <a:normAutofit/>
          </a:bodyPr>
          <a:lstStyle/>
          <a:p>
            <a:pPr marL="0" indent="0">
              <a:buNone/>
            </a:pPr>
            <a:r>
              <a:rPr lang="en-CA" sz="3200" b="1" dirty="0"/>
              <a:t>Audio</a:t>
            </a:r>
          </a:p>
          <a:p>
            <a:r>
              <a:rPr lang="en-CA" sz="3200" dirty="0"/>
              <a:t>All attendees are automatically muted when joining Zoom.</a:t>
            </a:r>
          </a:p>
          <a:p>
            <a:r>
              <a:rPr lang="en-CA" sz="3200" dirty="0"/>
              <a:t>We will unmute everyone when it is time to speak.</a:t>
            </a:r>
          </a:p>
          <a:p>
            <a:endParaRPr lang="en-CA" sz="3200" dirty="0"/>
          </a:p>
          <a:p>
            <a:pPr marL="0" indent="0">
              <a:spcBef>
                <a:spcPts val="0"/>
              </a:spcBef>
              <a:buNone/>
            </a:pPr>
            <a:r>
              <a:rPr lang="en-CA" sz="3200" b="1" dirty="0"/>
              <a:t>Getting on the Speakers List: </a:t>
            </a:r>
          </a:p>
          <a:p>
            <a:pPr marL="0" indent="0">
              <a:spcBef>
                <a:spcPts val="0"/>
              </a:spcBef>
              <a:buNone/>
            </a:pPr>
            <a:endParaRPr lang="en-CA" sz="3200" b="1" dirty="0"/>
          </a:p>
          <a:p>
            <a:pPr>
              <a:spcBef>
                <a:spcPts val="0"/>
              </a:spcBef>
            </a:pPr>
            <a:r>
              <a:rPr lang="en-CA" sz="3200" dirty="0"/>
              <a:t>Raise your hand using the “Reactions Button” and press “raise your hand”</a:t>
            </a:r>
          </a:p>
          <a:p>
            <a:pPr>
              <a:spcBef>
                <a:spcPts val="0"/>
              </a:spcBef>
            </a:pPr>
            <a:r>
              <a:rPr lang="en-CA" sz="3200" dirty="0"/>
              <a:t>Type in the Chat that you want to speak.</a:t>
            </a:r>
          </a:p>
          <a:p>
            <a:pPr marL="0" indent="0">
              <a:spcBef>
                <a:spcPts val="0"/>
              </a:spcBef>
              <a:buNone/>
            </a:pPr>
            <a:endParaRPr lang="en-CA" sz="3200" b="1" dirty="0"/>
          </a:p>
          <a:p>
            <a:pPr marL="0" indent="0">
              <a:spcBef>
                <a:spcPts val="0"/>
              </a:spcBef>
              <a:buNone/>
            </a:pPr>
            <a:r>
              <a:rPr lang="en-CA" sz="3200" b="1" dirty="0"/>
              <a:t>Chat</a:t>
            </a:r>
          </a:p>
          <a:p>
            <a:pPr>
              <a:spcBef>
                <a:spcPts val="0"/>
              </a:spcBef>
            </a:pPr>
            <a:r>
              <a:rPr lang="en-CA" sz="3200" dirty="0"/>
              <a:t>Open up the chat window to chat with other participants or ask questions</a:t>
            </a:r>
          </a:p>
          <a:p>
            <a:endParaRPr lang="en-CA" dirty="0"/>
          </a:p>
        </p:txBody>
      </p:sp>
      <p:sp>
        <p:nvSpPr>
          <p:cNvPr id="6" name="Slide Number Placeholder 5"/>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3</a:t>
            </a:fld>
            <a:endParaRPr lang="en-CA" dirty="0"/>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1257300" y="2582937"/>
            <a:ext cx="15773400" cy="890904"/>
          </a:xfrm>
          <a:prstGeom prst="rect">
            <a:avLst/>
          </a:prstGeom>
          <a:noFill/>
          <a:ln>
            <a:noFill/>
          </a:ln>
        </p:spPr>
      </p:pic>
      <p:pic>
        <p:nvPicPr>
          <p:cNvPr id="8" name="Picture 4" descr="Download Zoom vector logo (.EPS + .SVG) - Seeklogo.ne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8591" b="38092"/>
          <a:stretch/>
        </p:blipFill>
        <p:spPr bwMode="auto">
          <a:xfrm>
            <a:off x="9870236" y="514945"/>
            <a:ext cx="7654170" cy="17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380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D2F6-3B1F-DD84-66F8-C3B7682B3590}"/>
              </a:ext>
            </a:extLst>
          </p:cNvPr>
          <p:cNvSpPr>
            <a:spLocks noGrp="1"/>
          </p:cNvSpPr>
          <p:nvPr>
            <p:ph type="title"/>
          </p:nvPr>
        </p:nvSpPr>
        <p:spPr>
          <a:xfrm>
            <a:off x="1257300" y="127811"/>
            <a:ext cx="15773400" cy="1691660"/>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Survey &amp; Poll Insights - Summary</a:t>
            </a:r>
            <a:endParaRPr lang="en-CA"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1C375DDC-FFBD-E080-7152-5A13761789D0}"/>
              </a:ext>
            </a:extLst>
          </p:cNvPr>
          <p:cNvSpPr>
            <a:spLocks noGrp="1"/>
          </p:cNvSpPr>
          <p:nvPr>
            <p:ph idx="1"/>
          </p:nvPr>
        </p:nvSpPr>
        <p:spPr>
          <a:xfrm>
            <a:off x="1257300" y="1674747"/>
            <a:ext cx="15773400" cy="6527007"/>
          </a:xfrm>
        </p:spPr>
        <p:txBody>
          <a:bodyPr>
            <a:normAutofit/>
          </a:bodyPr>
          <a:lstStyle/>
          <a:p>
            <a:pPr marL="0" indent="0">
              <a:buNone/>
            </a:pPr>
            <a:r>
              <a:rPr lang="en-US" sz="3300" b="1" dirty="0">
                <a:latin typeface="Calibri" panose="020F0502020204030204" pitchFamily="34" charset="0"/>
                <a:ea typeface="Calibri" panose="020F0502020204030204" pitchFamily="34" charset="0"/>
                <a:cs typeface="Calibri" panose="020F0502020204030204" pitchFamily="34" charset="0"/>
              </a:rPr>
              <a:t>Survey results indicate a positive trend in awareness and support for individuals with MCS:</a:t>
            </a:r>
          </a:p>
          <a:p>
            <a:pPr marL="0" indent="0">
              <a:buNone/>
            </a:pPr>
            <a:endParaRPr lang="en-US" sz="1500" b="1" dirty="0">
              <a:latin typeface="Calibri" panose="020F0502020204030204" pitchFamily="34" charset="0"/>
              <a:ea typeface="Calibri" panose="020F0502020204030204" pitchFamily="34" charset="0"/>
              <a:cs typeface="Calibri" panose="020F0502020204030204" pitchFamily="34" charset="0"/>
            </a:endParaRPr>
          </a:p>
          <a:p>
            <a:r>
              <a:rPr lang="en-US" sz="3300" dirty="0">
                <a:latin typeface="Calibri" panose="020F0502020204030204" pitchFamily="34" charset="0"/>
                <a:ea typeface="Calibri" panose="020F0502020204030204" pitchFamily="34" charset="0"/>
                <a:cs typeface="Calibri" panose="020F0502020204030204" pitchFamily="34" charset="0"/>
              </a:rPr>
              <a:t>Awareness of MCS grew from 34% in May 2024 to 37% by September 2024.</a:t>
            </a:r>
          </a:p>
          <a:p>
            <a:r>
              <a:rPr lang="en-US" sz="3300" dirty="0">
                <a:latin typeface="Calibri" panose="020F0502020204030204" pitchFamily="34" charset="0"/>
                <a:ea typeface="Calibri" panose="020F0502020204030204" pitchFamily="34" charset="0"/>
                <a:cs typeface="Calibri" panose="020F0502020204030204" pitchFamily="34" charset="0"/>
              </a:rPr>
              <a:t>Adoption of fragrance-free practices increased, with willingness rising from 45% (April–July) to 47% (August–September 2024).</a:t>
            </a:r>
          </a:p>
          <a:p>
            <a:r>
              <a:rPr lang="en-US" sz="3300" dirty="0">
                <a:latin typeface="Calibri" panose="020F0502020204030204" pitchFamily="34" charset="0"/>
                <a:ea typeface="Calibri" panose="020F0502020204030204" pitchFamily="34" charset="0"/>
                <a:cs typeface="Calibri" panose="020F0502020204030204" pitchFamily="34" charset="0"/>
              </a:rPr>
              <a:t>Reports of symptoms from fragrances rose from 34% in May to 37% in August 2024.</a:t>
            </a:r>
          </a:p>
          <a:p>
            <a:r>
              <a:rPr lang="en-US" sz="3300" dirty="0">
                <a:latin typeface="Calibri" panose="020F0502020204030204" pitchFamily="34" charset="0"/>
                <a:ea typeface="Calibri" panose="020F0502020204030204" pitchFamily="34" charset="0"/>
                <a:cs typeface="Calibri" panose="020F0502020204030204" pitchFamily="34" charset="0"/>
              </a:rPr>
              <a:t>Connections to MCS improved slightly, with 42% knowing someone with MCS in June, rising to 44% by September.</a:t>
            </a:r>
          </a:p>
          <a:p>
            <a:r>
              <a:rPr lang="en-US" sz="3300" dirty="0">
                <a:latin typeface="Calibri" panose="020F0502020204030204" pitchFamily="34" charset="0"/>
                <a:ea typeface="Calibri" panose="020F0502020204030204" pitchFamily="34" charset="0"/>
                <a:cs typeface="Calibri" panose="020F0502020204030204" pitchFamily="34" charset="0"/>
              </a:rPr>
              <a:t>Commitment to accessibility via fragrance-free policies increased from 54% in June to 56% in August 2024.</a:t>
            </a:r>
            <a:endParaRPr lang="en-CA" sz="33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26520C3-6E14-2FC8-8689-ABD1D167F267}"/>
              </a:ext>
            </a:extLst>
          </p:cNvPr>
          <p:cNvSpPr txBox="1"/>
          <p:nvPr/>
        </p:nvSpPr>
        <p:spPr>
          <a:xfrm>
            <a:off x="837424" y="8081697"/>
            <a:ext cx="16613153" cy="2031325"/>
          </a:xfrm>
          <a:prstGeom prst="rect">
            <a:avLst/>
          </a:prstGeom>
          <a:solidFill>
            <a:schemeClr val="accent2">
              <a:lumMod val="20000"/>
              <a:lumOff val="80000"/>
            </a:schemeClr>
          </a:solidFill>
        </p:spPr>
        <p:txBody>
          <a:bodyPr wrap="square">
            <a:spAutoFit/>
          </a:bodyPr>
          <a:lstStyle/>
          <a:p>
            <a:pPr defTabSz="685800">
              <a:buClrTx/>
            </a:pPr>
            <a:r>
              <a:rPr lang="en-US" sz="4200" b="1" kern="1200" dirty="0">
                <a:solidFill>
                  <a:srgbClr val="4EA72E">
                    <a:lumMod val="75000"/>
                  </a:srgbClr>
                </a:solidFill>
                <a:latin typeface="Calibri" panose="020F0502020204030204" pitchFamily="34" charset="0"/>
                <a:ea typeface="Calibri" panose="020F0502020204030204" pitchFamily="34" charset="0"/>
                <a:cs typeface="Calibri" panose="020F0502020204030204" pitchFamily="34" charset="0"/>
              </a:rPr>
              <a:t>These findings reflect growing awareness, personal connections, and an increasing willingness to adopt inclusive practices for individuals with MCS.</a:t>
            </a:r>
            <a:endParaRPr lang="en-CA" sz="4200" b="1" kern="1200" dirty="0">
              <a:solidFill>
                <a:srgbClr val="4EA72E">
                  <a:lumMod val="75000"/>
                </a:srgb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46150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72317-12AC-F3B5-3C9F-E7E2C22AE328}"/>
              </a:ext>
            </a:extLst>
          </p:cNvPr>
          <p:cNvSpPr>
            <a:spLocks noGrp="1"/>
          </p:cNvSpPr>
          <p:nvPr>
            <p:ph type="title"/>
          </p:nvPr>
        </p:nvSpPr>
        <p:spPr/>
        <p:txBody>
          <a:bodyPr/>
          <a:lstStyle/>
          <a:p>
            <a:r>
              <a:rPr lang="en-US" dirty="0"/>
              <a:t>Social Media Reach: Nov 2022 – Oct 2024</a:t>
            </a:r>
            <a:endParaRPr lang="en-CA" dirty="0"/>
          </a:p>
        </p:txBody>
      </p:sp>
      <p:graphicFrame>
        <p:nvGraphicFramePr>
          <p:cNvPr id="4" name="Content Placeholder 3">
            <a:extLst>
              <a:ext uri="{FF2B5EF4-FFF2-40B4-BE49-F238E27FC236}">
                <a16:creationId xmlns:a16="http://schemas.microsoft.com/office/drawing/2014/main" id="{D9E91122-ED97-2792-7501-7A897D292092}"/>
              </a:ext>
            </a:extLst>
          </p:cNvPr>
          <p:cNvGraphicFramePr>
            <a:graphicFrameLocks noGrp="1"/>
          </p:cNvGraphicFramePr>
          <p:nvPr>
            <p:ph idx="1"/>
          </p:nvPr>
        </p:nvGraphicFramePr>
        <p:xfrm>
          <a:off x="1257300" y="2738438"/>
          <a:ext cx="15773400" cy="6527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6303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25" name="Rectangle 24">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cxnSp>
        <p:nvCxnSpPr>
          <p:cNvPr id="27" name="Straight Connector 26">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8002" cy="95014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2700" kern="1200">
              <a:solidFill>
                <a:prstClr val="white"/>
              </a:solidFill>
              <a:latin typeface="Calibri" panose="020F0502020204030204"/>
            </a:endParaRPr>
          </a:p>
        </p:txBody>
      </p:sp>
      <p:sp>
        <p:nvSpPr>
          <p:cNvPr id="3" name="Title 2">
            <a:extLst>
              <a:ext uri="{FF2B5EF4-FFF2-40B4-BE49-F238E27FC236}">
                <a16:creationId xmlns:a16="http://schemas.microsoft.com/office/drawing/2014/main" id="{FC777D81-476A-DD31-6BDD-A7B9E5D02C09}"/>
              </a:ext>
            </a:extLst>
          </p:cNvPr>
          <p:cNvSpPr>
            <a:spLocks noGrp="1"/>
          </p:cNvSpPr>
          <p:nvPr>
            <p:ph type="title"/>
          </p:nvPr>
        </p:nvSpPr>
        <p:spPr>
          <a:xfrm>
            <a:off x="950999" y="6825344"/>
            <a:ext cx="16363610" cy="1586483"/>
          </a:xfrm>
        </p:spPr>
        <p:txBody>
          <a:bodyPr vert="horz" lIns="137160" tIns="68580" rIns="137160" bIns="68580" rtlCol="0" anchor="b">
            <a:normAutofit/>
          </a:bodyPr>
          <a:lstStyle/>
          <a:p>
            <a:r>
              <a:rPr lang="en-US" sz="9000">
                <a:solidFill>
                  <a:schemeClr val="tx1">
                    <a:lumMod val="85000"/>
                    <a:lumOff val="15000"/>
                  </a:schemeClr>
                </a:solidFill>
              </a:rPr>
              <a:t>Our Sincere Thanks </a:t>
            </a:r>
          </a:p>
        </p:txBody>
      </p:sp>
      <p:pic>
        <p:nvPicPr>
          <p:cNvPr id="6" name="Picture 5" descr="Many different colored paper with different languages&#10;&#10;Description automatically generated with medium confidence">
            <a:extLst>
              <a:ext uri="{FF2B5EF4-FFF2-40B4-BE49-F238E27FC236}">
                <a16:creationId xmlns:a16="http://schemas.microsoft.com/office/drawing/2014/main" id="{43E20E10-C043-3731-664A-45E76C71F3C0}"/>
              </a:ext>
            </a:extLst>
          </p:cNvPr>
          <p:cNvPicPr>
            <a:picLocks noChangeAspect="1"/>
          </p:cNvPicPr>
          <p:nvPr/>
        </p:nvPicPr>
        <p:blipFill rotWithShape="1">
          <a:blip r:embed="rId3"/>
          <a:srcRect t="22748" r="-1" b="24866"/>
          <a:stretch/>
        </p:blipFill>
        <p:spPr>
          <a:xfrm>
            <a:off x="953186" y="960120"/>
            <a:ext cx="16374695" cy="5404104"/>
          </a:xfrm>
          <a:prstGeom prst="rect">
            <a:avLst/>
          </a:prstGeom>
        </p:spPr>
      </p:pic>
      <p:cxnSp>
        <p:nvCxnSpPr>
          <p:cNvPr id="31" name="Straight Connector 30">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629" y="8428155"/>
            <a:ext cx="15773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35" name="Rectangle 34">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685800">
              <a:buClrTx/>
              <a:defRPr/>
            </a:pPr>
            <a:endParaRPr lang="en-CA" sz="2700" kern="1200">
              <a:solidFill>
                <a:prstClr val="white"/>
              </a:solidFill>
              <a:latin typeface="Calibri" panose="020F0502020204030204"/>
            </a:endParaRPr>
          </a:p>
        </p:txBody>
      </p:sp>
      <p:sp>
        <p:nvSpPr>
          <p:cNvPr id="2" name="Slide Number Placeholder 1">
            <a:extLst>
              <a:ext uri="{FF2B5EF4-FFF2-40B4-BE49-F238E27FC236}">
                <a16:creationId xmlns:a16="http://schemas.microsoft.com/office/drawing/2014/main" id="{9666FC17-1A82-021D-150C-AE6A24B0EA5E}"/>
              </a:ext>
            </a:extLst>
          </p:cNvPr>
          <p:cNvSpPr>
            <a:spLocks noGrp="1"/>
          </p:cNvSpPr>
          <p:nvPr>
            <p:ph type="sldNum" sz="quarter" idx="12"/>
          </p:nvPr>
        </p:nvSpPr>
        <p:spPr>
          <a:xfrm>
            <a:off x="14850688" y="9689678"/>
            <a:ext cx="1968038" cy="547688"/>
          </a:xfrm>
        </p:spPr>
        <p:txBody>
          <a:bodyPr vert="horz" lIns="137160" tIns="68580" rIns="137160" bIns="68580" rtlCol="0" anchor="ctr">
            <a:normAutofit/>
          </a:bodyPr>
          <a:lstStyle/>
          <a:p>
            <a:pPr defTabSz="1371600">
              <a:spcAft>
                <a:spcPts val="900"/>
              </a:spcAft>
              <a:buClrTx/>
              <a:defRPr/>
            </a:pPr>
            <a:fld id="{4FAB73BC-B049-4115-A692-8D63A059BFB8}" type="slidenum">
              <a:rPr lang="en-US" kern="1200">
                <a:latin typeface="Calibri" panose="020F0502020204030204"/>
                <a:ea typeface="+mn-ea"/>
                <a:cs typeface="+mn-cs"/>
              </a:rPr>
              <a:pPr defTabSz="1371600">
                <a:spcAft>
                  <a:spcPts val="900"/>
                </a:spcAft>
                <a:buClrTx/>
                <a:defRPr/>
              </a:pPr>
              <a:t>32</a:t>
            </a:fld>
            <a:endParaRPr lang="en-US" kern="1200">
              <a:latin typeface="Calibri" panose="020F0502020204030204"/>
              <a:ea typeface="+mn-ea"/>
              <a:cs typeface="+mn-cs"/>
            </a:endParaRPr>
          </a:p>
        </p:txBody>
      </p:sp>
    </p:spTree>
    <p:extLst>
      <p:ext uri="{BB962C8B-B14F-4D97-AF65-F5344CB8AC3E}">
        <p14:creationId xmlns:p14="http://schemas.microsoft.com/office/powerpoint/2010/main" val="355821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A10AD7-6FD8-BE6A-A832-DA05525B877A}"/>
              </a:ext>
            </a:extLst>
          </p:cNvPr>
          <p:cNvPicPr>
            <a:picLocks noChangeAspect="1"/>
          </p:cNvPicPr>
          <p:nvPr/>
        </p:nvPicPr>
        <p:blipFill rotWithShape="1">
          <a:blip r:embed="rId3">
            <a:duotone>
              <a:schemeClr val="bg2">
                <a:shade val="45000"/>
                <a:satMod val="135000"/>
              </a:schemeClr>
              <a:prstClr val="white"/>
            </a:duotone>
            <a:alphaModFix amt="35000"/>
          </a:blip>
          <a:srcRect l="240" r="10872"/>
          <a:stretch/>
        </p:blipFill>
        <p:spPr>
          <a:xfrm>
            <a:off x="30" y="15"/>
            <a:ext cx="18287970" cy="10286985"/>
          </a:xfrm>
          <a:prstGeom prst="rect">
            <a:avLst/>
          </a:prstGeom>
        </p:spPr>
      </p:pic>
      <p:sp>
        <p:nvSpPr>
          <p:cNvPr id="3" name="Slide Number Placeholder 2">
            <a:extLst>
              <a:ext uri="{FF2B5EF4-FFF2-40B4-BE49-F238E27FC236}">
                <a16:creationId xmlns:a16="http://schemas.microsoft.com/office/drawing/2014/main" id="{4B8D12F8-7BAA-4ACC-9572-E87C24132E2F}"/>
              </a:ext>
            </a:extLst>
          </p:cNvPr>
          <p:cNvSpPr>
            <a:spLocks noGrp="1"/>
          </p:cNvSpPr>
          <p:nvPr>
            <p:ph type="sldNum" sz="quarter" idx="12"/>
          </p:nvPr>
        </p:nvSpPr>
        <p:spPr/>
        <p:txBody>
          <a:bodyPr vert="horz" lIns="137160" tIns="68580" rIns="137160" bIns="68580" rtlCol="0" anchor="ctr">
            <a:normAutofit/>
          </a:bodyPr>
          <a:lstStyle/>
          <a:p>
            <a:pPr defTabSz="1371600">
              <a:spcAft>
                <a:spcPts val="900"/>
              </a:spcAft>
              <a:buClrTx/>
              <a:defRPr/>
            </a:pPr>
            <a:fld id="{4FAB73BC-B049-4115-A692-8D63A059BFB8}" type="slidenum">
              <a:rPr lang="en-US" kern="1200">
                <a:latin typeface="Calibri" panose="020F0502020204030204"/>
                <a:ea typeface="+mn-ea"/>
                <a:cs typeface="+mn-cs"/>
              </a:rPr>
              <a:pPr defTabSz="1371600">
                <a:spcAft>
                  <a:spcPts val="900"/>
                </a:spcAft>
                <a:buClrTx/>
                <a:defRPr/>
              </a:pPr>
              <a:t>33</a:t>
            </a:fld>
            <a:endParaRPr lang="en-US" kern="1200">
              <a:latin typeface="Calibri" panose="020F0502020204030204"/>
              <a:ea typeface="+mn-ea"/>
              <a:cs typeface="+mn-cs"/>
            </a:endParaRPr>
          </a:p>
        </p:txBody>
      </p:sp>
      <p:sp>
        <p:nvSpPr>
          <p:cNvPr id="2" name="Title 1">
            <a:extLst>
              <a:ext uri="{FF2B5EF4-FFF2-40B4-BE49-F238E27FC236}">
                <a16:creationId xmlns:a16="http://schemas.microsoft.com/office/drawing/2014/main" id="{91447286-3174-4F81-9932-EF78EBD35695}"/>
              </a:ext>
            </a:extLst>
          </p:cNvPr>
          <p:cNvSpPr>
            <a:spLocks noGrp="1"/>
          </p:cNvSpPr>
          <p:nvPr>
            <p:ph type="title" idx="4294967295"/>
          </p:nvPr>
        </p:nvSpPr>
        <p:spPr>
          <a:xfrm>
            <a:off x="996017" y="5581628"/>
            <a:ext cx="15087600" cy="2176463"/>
          </a:xfrm>
        </p:spPr>
        <p:txBody>
          <a:bodyPr vert="horz" lIns="137160" tIns="68580" rIns="137160" bIns="68580" rtlCol="0" anchor="b">
            <a:normAutofit fontScale="90000"/>
          </a:bodyPr>
          <a:lstStyle/>
          <a:p>
            <a:br>
              <a:rPr lang="en-US" sz="12000" dirty="0"/>
            </a:br>
            <a:r>
              <a:rPr lang="en-US" sz="12000" dirty="0"/>
              <a:t>THANK YOU!      </a:t>
            </a:r>
            <a:endParaRPr lang="en-US" sz="7950" b="1" dirty="0"/>
          </a:p>
        </p:txBody>
      </p:sp>
      <p:pic>
        <p:nvPicPr>
          <p:cNvPr id="10" name="Picture 9" descr="Logo&#10;&#10;Description automatically generated">
            <a:extLst>
              <a:ext uri="{FF2B5EF4-FFF2-40B4-BE49-F238E27FC236}">
                <a16:creationId xmlns:a16="http://schemas.microsoft.com/office/drawing/2014/main" id="{9E085DB5-D382-C9FE-E221-2F5252544F66}"/>
              </a:ext>
            </a:extLst>
          </p:cNvPr>
          <p:cNvPicPr>
            <a:picLocks noChangeAspect="1"/>
          </p:cNvPicPr>
          <p:nvPr/>
        </p:nvPicPr>
        <p:blipFill>
          <a:blip r:embed="rId4"/>
          <a:stretch>
            <a:fillRect/>
          </a:stretch>
        </p:blipFill>
        <p:spPr>
          <a:xfrm>
            <a:off x="13317218" y="-419158"/>
            <a:ext cx="5532800" cy="5532800"/>
          </a:xfrm>
          <a:prstGeom prst="rect">
            <a:avLst/>
          </a:prstGeom>
        </p:spPr>
      </p:pic>
      <p:pic>
        <p:nvPicPr>
          <p:cNvPr id="6" name="Picture 5" descr="A picture containing toy&#10;&#10;Description automatically generated">
            <a:extLst>
              <a:ext uri="{FF2B5EF4-FFF2-40B4-BE49-F238E27FC236}">
                <a16:creationId xmlns:a16="http://schemas.microsoft.com/office/drawing/2014/main" id="{C0E52696-0A01-3D85-1CF7-49024C2F24B4}"/>
              </a:ext>
            </a:extLst>
          </p:cNvPr>
          <p:cNvPicPr>
            <a:picLocks noChangeAspect="1"/>
          </p:cNvPicPr>
          <p:nvPr/>
        </p:nvPicPr>
        <p:blipFill>
          <a:blip r:embed="rId5"/>
          <a:stretch>
            <a:fillRect/>
          </a:stretch>
        </p:blipFill>
        <p:spPr>
          <a:xfrm>
            <a:off x="10195625" y="5041473"/>
            <a:ext cx="8092346" cy="3098799"/>
          </a:xfrm>
          <a:prstGeom prst="rect">
            <a:avLst/>
          </a:prstGeom>
        </p:spPr>
      </p:pic>
      <p:pic>
        <p:nvPicPr>
          <p:cNvPr id="7" name="Picture 6" descr="Green and white text on a white background&#10;&#10;Description automatically generated">
            <a:extLst>
              <a:ext uri="{FF2B5EF4-FFF2-40B4-BE49-F238E27FC236}">
                <a16:creationId xmlns:a16="http://schemas.microsoft.com/office/drawing/2014/main" id="{A926E2F4-E316-3E8F-7C3E-83B02ED99F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
            <a:ext cx="10195595" cy="5212497"/>
          </a:xfrm>
          <a:prstGeom prst="rect">
            <a:avLst/>
          </a:prstGeom>
        </p:spPr>
      </p:pic>
      <p:pic>
        <p:nvPicPr>
          <p:cNvPr id="4" name="Picture 3">
            <a:extLst>
              <a:ext uri="{FF2B5EF4-FFF2-40B4-BE49-F238E27FC236}">
                <a16:creationId xmlns:a16="http://schemas.microsoft.com/office/drawing/2014/main" id="{AD235276-9CB9-774E-AC1B-FDA2446F61F0}"/>
              </a:ext>
            </a:extLst>
          </p:cNvPr>
          <p:cNvPicPr>
            <a:picLocks noChangeAspect="1"/>
          </p:cNvPicPr>
          <p:nvPr/>
        </p:nvPicPr>
        <p:blipFill>
          <a:blip r:embed="rId7"/>
          <a:stretch>
            <a:fillRect/>
          </a:stretch>
        </p:blipFill>
        <p:spPr>
          <a:xfrm>
            <a:off x="1" y="8298245"/>
            <a:ext cx="10992041" cy="1216257"/>
          </a:xfrm>
          <a:prstGeom prst="rect">
            <a:avLst/>
          </a:prstGeom>
        </p:spPr>
      </p:pic>
    </p:spTree>
    <p:extLst>
      <p:ext uri="{BB962C8B-B14F-4D97-AF65-F5344CB8AC3E}">
        <p14:creationId xmlns:p14="http://schemas.microsoft.com/office/powerpoint/2010/main" val="2620026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2448B-074B-4E1A-87CA-74DFAC9E7436}"/>
              </a:ext>
            </a:extLst>
          </p:cNvPr>
          <p:cNvSpPr>
            <a:spLocks noGrp="1"/>
          </p:cNvSpPr>
          <p:nvPr>
            <p:ph type="title"/>
          </p:nvPr>
        </p:nvSpPr>
        <p:spPr>
          <a:xfrm>
            <a:off x="1059174" y="757750"/>
            <a:ext cx="16368213" cy="1124838"/>
          </a:xfrm>
        </p:spPr>
        <p:txBody>
          <a:bodyPr/>
          <a:lstStyle/>
          <a:p>
            <a:r>
              <a:rPr lang="en-US" dirty="0"/>
              <a:t>MOTION: 2023 AGM Minutes</a:t>
            </a:r>
            <a:endParaRPr lang="en-CA" dirty="0"/>
          </a:p>
        </p:txBody>
      </p:sp>
      <p:sp>
        <p:nvSpPr>
          <p:cNvPr id="3" name="Content Placeholder 2">
            <a:extLst>
              <a:ext uri="{FF2B5EF4-FFF2-40B4-BE49-F238E27FC236}">
                <a16:creationId xmlns:a16="http://schemas.microsoft.com/office/drawing/2014/main" id="{64392CA2-2F2C-4BC0-B309-F4F5F1E64A75}"/>
              </a:ext>
            </a:extLst>
          </p:cNvPr>
          <p:cNvSpPr>
            <a:spLocks noGrp="1"/>
          </p:cNvSpPr>
          <p:nvPr>
            <p:ph idx="1"/>
          </p:nvPr>
        </p:nvSpPr>
        <p:spPr>
          <a:xfrm>
            <a:off x="1267326" y="2205319"/>
            <a:ext cx="15586321" cy="7082116"/>
          </a:xfrm>
        </p:spPr>
        <p:txBody>
          <a:bodyPr>
            <a:normAutofit fontScale="25000" lnSpcReduction="20000"/>
          </a:bodyPr>
          <a:lstStyle/>
          <a:p>
            <a:pPr marL="0" indent="0">
              <a:lnSpc>
                <a:spcPct val="120000"/>
              </a:lnSpc>
              <a:buNone/>
            </a:pPr>
            <a:r>
              <a:rPr lang="en-CA" sz="14400" b="1" dirty="0">
                <a:latin typeface="Montserrat" panose="00000500000000000000" pitchFamily="2" charset="0"/>
                <a:ea typeface="Calibri" panose="020F0502020204030204" pitchFamily="34" charset="0"/>
                <a:cs typeface="Times New Roman" panose="02020603050405020304" pitchFamily="18" charset="0"/>
              </a:rPr>
              <a:t>Be it resolved </a:t>
            </a:r>
            <a:r>
              <a:rPr lang="en-CA" sz="14400" dirty="0">
                <a:latin typeface="Montserrat" panose="00000500000000000000" pitchFamily="2" charset="0"/>
                <a:ea typeface="Calibri" panose="020F0502020204030204" pitchFamily="34" charset="0"/>
                <a:cs typeface="Times New Roman" panose="02020603050405020304" pitchFamily="18" charset="0"/>
              </a:rPr>
              <a:t>that the Minutes of CareNow Ontario Annual General Meeting of November 1</a:t>
            </a:r>
            <a:r>
              <a:rPr lang="en-CA" sz="14400" baseline="30000" dirty="0">
                <a:latin typeface="Montserrat" panose="00000500000000000000" pitchFamily="2" charset="0"/>
                <a:ea typeface="Calibri" panose="020F0502020204030204" pitchFamily="34" charset="0"/>
                <a:cs typeface="Times New Roman" panose="02020603050405020304" pitchFamily="18" charset="0"/>
              </a:rPr>
              <a:t>st </a:t>
            </a:r>
            <a:r>
              <a:rPr lang="en-CA" sz="14400" dirty="0">
                <a:latin typeface="Montserrat" panose="00000500000000000000" pitchFamily="2" charset="0"/>
                <a:ea typeface="Calibri" panose="020F0502020204030204" pitchFamily="34" charset="0"/>
                <a:cs typeface="Times New Roman" panose="02020603050405020304" pitchFamily="18" charset="0"/>
              </a:rPr>
              <a:t>2023 be approved with the following amendments:</a:t>
            </a:r>
          </a:p>
          <a:p>
            <a:pPr marL="0" indent="0">
              <a:buNone/>
            </a:pPr>
            <a:endParaRPr lang="en-CA" sz="16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14400" dirty="0">
                <a:latin typeface="Montserrat" panose="00000500000000000000" pitchFamily="2" charset="0"/>
                <a:ea typeface="Calibri" panose="020F0502020204030204" pitchFamily="34" charset="0"/>
                <a:cs typeface="Times New Roman" panose="02020603050405020304" pitchFamily="18" charset="0"/>
              </a:rPr>
              <a:t>Pg 1 item 2:  be amended from "as present” to “as presented”</a:t>
            </a:r>
          </a:p>
          <a:p>
            <a:pPr marL="0" indent="0">
              <a:buNone/>
            </a:pPr>
            <a:endParaRPr lang="en-CA" sz="4800" dirty="0">
              <a:latin typeface="Montserrat" panose="00000500000000000000" pitchFamily="2" charset="0"/>
              <a:ea typeface="Calibri" panose="020F0502020204030204" pitchFamily="34" charset="0"/>
              <a:cs typeface="Times New Roman" panose="02020603050405020304" pitchFamily="18" charset="0"/>
            </a:endParaRPr>
          </a:p>
          <a:p>
            <a:pPr marL="0" indent="0">
              <a:lnSpc>
                <a:spcPct val="120000"/>
              </a:lnSpc>
              <a:buNone/>
            </a:pPr>
            <a:r>
              <a:rPr lang="en-CA" sz="14400" dirty="0">
                <a:latin typeface="Montserrat" panose="00000500000000000000" pitchFamily="2" charset="0"/>
                <a:ea typeface="Calibri" panose="020F0502020204030204" pitchFamily="34" charset="0"/>
                <a:cs typeface="Times New Roman" panose="02020603050405020304" pitchFamily="18" charset="0"/>
              </a:rPr>
              <a:t>Pg 3 item 5.1 (2) add reference “with the assistance of consultant Bill Manson, formerly with the Toronto Central LHIN”</a:t>
            </a:r>
          </a:p>
          <a:p>
            <a:pPr marL="0" indent="0">
              <a:lnSpc>
                <a:spcPct val="120000"/>
              </a:lnSpc>
              <a:buNone/>
            </a:pPr>
            <a:endParaRPr lang="en-CA" sz="4800" dirty="0">
              <a:latin typeface="Montserrat" panose="00000500000000000000" pitchFamily="2" charset="0"/>
              <a:ea typeface="Calibri" panose="020F0502020204030204" pitchFamily="34" charset="0"/>
              <a:cs typeface="Times New Roman" panose="02020603050405020304" pitchFamily="18" charset="0"/>
            </a:endParaRPr>
          </a:p>
          <a:p>
            <a:pPr marL="0" indent="0">
              <a:lnSpc>
                <a:spcPct val="120000"/>
              </a:lnSpc>
              <a:buNone/>
            </a:pPr>
            <a:r>
              <a:rPr lang="en-CA" sz="14400" dirty="0">
                <a:latin typeface="Montserrat" panose="00000500000000000000" pitchFamily="2" charset="0"/>
                <a:ea typeface="Calibri" panose="020F0502020204030204" pitchFamily="34" charset="0"/>
                <a:cs typeface="Times New Roman" panose="02020603050405020304" pitchFamily="18" charset="0"/>
              </a:rPr>
              <a:t>Pg 6.  Add “Directors Report was a verbal report”.  Delete “will be attached with the AGM minutes”.</a:t>
            </a:r>
          </a:p>
          <a:p>
            <a:pPr marL="0" indent="0">
              <a:buNone/>
            </a:pPr>
            <a:endParaRPr lang="en-CA" sz="48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14400" dirty="0">
                <a:latin typeface="Montserrat" panose="00000500000000000000" pitchFamily="2" charset="0"/>
                <a:ea typeface="Calibri" panose="020F0502020204030204" pitchFamily="34" charset="0"/>
                <a:cs typeface="Times New Roman" panose="02020603050405020304" pitchFamily="18" charset="0"/>
              </a:rPr>
              <a:t>Moved by:  John Doherty</a:t>
            </a:r>
          </a:p>
          <a:p>
            <a:pPr marL="0" indent="0">
              <a:buNone/>
            </a:pPr>
            <a:r>
              <a:rPr lang="en-CA" sz="14400" dirty="0">
                <a:latin typeface="Montserrat" panose="00000500000000000000" pitchFamily="2" charset="0"/>
                <a:ea typeface="Calibri" panose="020F0502020204030204" pitchFamily="34" charset="0"/>
                <a:cs typeface="Times New Roman" panose="02020603050405020304" pitchFamily="18" charset="0"/>
              </a:rPr>
              <a:t>Seconded by: </a:t>
            </a:r>
            <a:r>
              <a:rPr lang="en-CA" sz="14400" dirty="0" err="1">
                <a:latin typeface="Montserrat" panose="00000500000000000000" pitchFamily="2" charset="0"/>
                <a:ea typeface="Calibri" panose="020F0502020204030204" pitchFamily="34" charset="0"/>
                <a:cs typeface="Times New Roman" panose="02020603050405020304" pitchFamily="18" charset="0"/>
              </a:rPr>
              <a:t>L.aurie</a:t>
            </a:r>
            <a:r>
              <a:rPr lang="en-CA" sz="14400" dirty="0">
                <a:latin typeface="Montserrat" panose="00000500000000000000" pitchFamily="2" charset="0"/>
                <a:ea typeface="Calibri" panose="020F0502020204030204" pitchFamily="34" charset="0"/>
                <a:cs typeface="Times New Roman" panose="02020603050405020304" pitchFamily="18" charset="0"/>
              </a:rPr>
              <a:t> Menard</a:t>
            </a:r>
          </a:p>
          <a:p>
            <a:pPr marL="0" indent="0">
              <a:buNone/>
            </a:pPr>
            <a:endParaRPr lang="en-CA" sz="16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endParaRPr lang="en-CA" sz="16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endParaRPr lang="en-CA" sz="16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endParaRPr lang="en-CA" sz="123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endParaRPr lang="en-CA" sz="123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12800" dirty="0">
                <a:effectLst/>
                <a:latin typeface="Montserrat" panose="00000500000000000000" pitchFamily="2" charset="0"/>
                <a:ea typeface="Calibri" panose="020F0502020204030204" pitchFamily="34" charset="0"/>
                <a:cs typeface="Times New Roman" panose="02020603050405020304" pitchFamily="18" charset="0"/>
              </a:rPr>
              <a:t>Moved by:  John Doherty</a:t>
            </a:r>
          </a:p>
          <a:p>
            <a:pPr marL="0" indent="0">
              <a:buNone/>
            </a:pPr>
            <a:r>
              <a:rPr lang="en-CA" sz="12800" dirty="0">
                <a:effectLst/>
                <a:latin typeface="Montserrat" panose="00000500000000000000" pitchFamily="2" charset="0"/>
                <a:ea typeface="Calibri" panose="020F0502020204030204" pitchFamily="34" charset="0"/>
                <a:cs typeface="Times New Roman" panose="02020603050405020304" pitchFamily="18" charset="0"/>
              </a:rPr>
              <a:t>Seconded by:  Keith </a:t>
            </a:r>
            <a:r>
              <a:rPr lang="en-CA" sz="12800" dirty="0" err="1">
                <a:effectLst/>
                <a:latin typeface="Montserrat" panose="00000500000000000000" pitchFamily="2" charset="0"/>
                <a:ea typeface="Calibri" panose="020F0502020204030204" pitchFamily="34" charset="0"/>
                <a:cs typeface="Times New Roman" panose="02020603050405020304" pitchFamily="18" charset="0"/>
              </a:rPr>
              <a:t>Deviney</a:t>
            </a:r>
            <a:endParaRPr lang="en-CA" sz="12800" dirty="0">
              <a:effectLst/>
              <a:latin typeface="Montserrat" panose="00000500000000000000" pitchFamily="2" charset="0"/>
              <a:ea typeface="Calibri" panose="020F0502020204030204" pitchFamily="34" charset="0"/>
              <a:cs typeface="Times New Roman" panose="02020603050405020304" pitchFamily="18" charset="0"/>
            </a:endParaRPr>
          </a:p>
          <a:p>
            <a:endParaRPr lang="en-CA" dirty="0"/>
          </a:p>
        </p:txBody>
      </p:sp>
      <p:sp>
        <p:nvSpPr>
          <p:cNvPr id="4" name="Slide Number Placeholder 3">
            <a:extLst>
              <a:ext uri="{FF2B5EF4-FFF2-40B4-BE49-F238E27FC236}">
                <a16:creationId xmlns:a16="http://schemas.microsoft.com/office/drawing/2014/main" id="{ABBCEBC1-98E9-41C6-8248-C150C085261A}"/>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34</a:t>
            </a:fld>
            <a:endParaRPr lang="en-CA" dirty="0"/>
          </a:p>
        </p:txBody>
      </p:sp>
    </p:spTree>
    <p:extLst>
      <p:ext uri="{BB962C8B-B14F-4D97-AF65-F5344CB8AC3E}">
        <p14:creationId xmlns:p14="http://schemas.microsoft.com/office/powerpoint/2010/main" val="2601625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endParaRPr lang="en-CA"/>
          </a:p>
        </p:txBody>
      </p:sp>
      <p:sp>
        <p:nvSpPr>
          <p:cNvPr id="213" name="Google Shape;213;p17"/>
          <p:cNvSpPr txBox="1"/>
          <p:nvPr/>
        </p:nvSpPr>
        <p:spPr>
          <a:xfrm>
            <a:off x="8277232" y="868845"/>
            <a:ext cx="9291553" cy="4893647"/>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US" sz="7500" b="1" dirty="0">
                <a:solidFill>
                  <a:schemeClr val="tx1"/>
                </a:solidFill>
                <a:latin typeface="Montserrat Black" pitchFamily="2" charset="77"/>
                <a:sym typeface="Tenor Sans"/>
              </a:rPr>
              <a:t>Treasurer’s Report</a:t>
            </a:r>
          </a:p>
          <a:p>
            <a:pPr marL="0" marR="0" lvl="0" indent="0"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rtl="0">
              <a:lnSpc>
                <a:spcPct val="120000"/>
              </a:lnSpc>
              <a:spcBef>
                <a:spcPts val="0"/>
              </a:spcBef>
              <a:spcAft>
                <a:spcPts val="0"/>
              </a:spcAft>
              <a:buNone/>
            </a:pPr>
            <a:r>
              <a:rPr lang="en-US" sz="4000" b="1" dirty="0">
                <a:solidFill>
                  <a:schemeClr val="tx1"/>
                </a:solidFill>
                <a:latin typeface="Montserrat Black" pitchFamily="2" charset="77"/>
                <a:sym typeface="Tenor Sans"/>
              </a:rPr>
              <a:t>Adrianna Tetley, Treasurer</a:t>
            </a:r>
          </a:p>
        </p:txBody>
      </p:sp>
      <p:pic>
        <p:nvPicPr>
          <p:cNvPr id="6" name="Picture 5">
            <a:extLst>
              <a:ext uri="{FF2B5EF4-FFF2-40B4-BE49-F238E27FC236}">
                <a16:creationId xmlns:a16="http://schemas.microsoft.com/office/drawing/2014/main" id="{CC1722AC-1B13-3101-CA77-BA2CF16C0D72}"/>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4056553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140081" y="751694"/>
            <a:ext cx="1547413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Financial Summary ending Dec 31 2023</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9705029"/>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1200" dirty="0">
                <a:effectLst/>
                <a:latin typeface="Calibri" panose="020F0502020204030204" pitchFamily="34" charset="0"/>
                <a:ea typeface="Calibri" panose="020F0502020204030204" pitchFamily="34" charset="0"/>
              </a:rPr>
              <a:t> 4</a:t>
            </a:r>
            <a:endParaRPr lang="en-CA" sz="1200" dirty="0">
              <a:effectLst/>
              <a:latin typeface="Arial" panose="020B0604020202020204" pitchFamily="34" charset="0"/>
              <a:ea typeface="Calibri" panose="020F050202020403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sng"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Revenue</a:t>
            </a: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Donations, Membership Fees, Interest</a:t>
            </a: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$12,183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sng"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Expenses</a:t>
            </a: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a:t>
            </a: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Professional fees, office expenses, </a:t>
            </a: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Personnel</a:t>
            </a: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 insurance								$ 9,310</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Net (positive)										$ 2,873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Assets Dec 2022									$ 4,292</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Net Dec 2023										$ 7,166</a:t>
            </a: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lvl="0">
              <a:lnSpc>
                <a:spcPct val="107000"/>
              </a:lnSpc>
            </a:pPr>
            <a:endParaRPr lang="en-CA" sz="3600" dirty="0">
              <a:solidFill>
                <a:schemeClr val="tx1"/>
              </a:solidFill>
              <a:effectLst/>
              <a:latin typeface="Montserrat" panose="00000500000000000000" pitchFamily="2" charset="0"/>
              <a:ea typeface="MS Reference Sans Serif" panose="020B0604030504040204" pitchFamily="34" charset="0"/>
            </a:endParaRP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p:txBody>
      </p:sp>
    </p:spTree>
    <p:extLst>
      <p:ext uri="{BB962C8B-B14F-4D97-AF65-F5344CB8AC3E}">
        <p14:creationId xmlns:p14="http://schemas.microsoft.com/office/powerpoint/2010/main" val="3404377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0" y="704801"/>
            <a:ext cx="1547413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 Projected Year End - 2024</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9128846"/>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1200" dirty="0">
                <a:effectLst/>
                <a:latin typeface="Calibri" panose="020F0502020204030204" pitchFamily="34" charset="0"/>
                <a:ea typeface="Calibri" panose="020F0502020204030204" pitchFamily="34" charset="0"/>
              </a:rPr>
              <a:t> 4</a:t>
            </a:r>
            <a:endParaRPr lang="en-CA" sz="1200" dirty="0">
              <a:effectLst/>
              <a:latin typeface="Arial" panose="020B0604020202020204" pitchFamily="34" charset="0"/>
              <a:ea typeface="Calibri" panose="020F050202020403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Net Assets Dec 2023								$</a:t>
            </a: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    7,166</a:t>
            </a:r>
            <a:r>
              <a:rPr lang="en-CA" sz="3600"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endParaRPr lang="en-CA" sz="3600" u="sng"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Revenue											$  10,000</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Expenses											 $   9,000</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Net Surplus 2024									  $   1,000</a:t>
            </a:r>
          </a:p>
          <a:p>
            <a:pPr marR="23495" lvl="0" fontAlgn="base">
              <a:lnSpc>
                <a:spcPct val="104000"/>
              </a:lnSpc>
              <a:spcAft>
                <a:spcPts val="25"/>
              </a:spcAft>
              <a:buClr>
                <a:srgbClr val="000000"/>
              </a:buClr>
              <a:buSzPts val="1200"/>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Projected Net Assets Dec 2024					  $    8,166</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Wingdings" panose="05000000000000000000" pitchFamily="2" charset="2"/>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lvl="0">
              <a:lnSpc>
                <a:spcPct val="107000"/>
              </a:lnSpc>
            </a:pPr>
            <a:endParaRPr lang="en-CA" sz="3600" dirty="0">
              <a:solidFill>
                <a:schemeClr val="tx1"/>
              </a:solidFill>
              <a:effectLst/>
              <a:latin typeface="Montserrat" panose="00000500000000000000" pitchFamily="2" charset="0"/>
              <a:ea typeface="MS Reference Sans Serif" panose="020B0604030504040204" pitchFamily="34" charset="0"/>
            </a:endParaRP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p:txBody>
      </p:sp>
    </p:spTree>
    <p:extLst>
      <p:ext uri="{BB962C8B-B14F-4D97-AF65-F5344CB8AC3E}">
        <p14:creationId xmlns:p14="http://schemas.microsoft.com/office/powerpoint/2010/main" val="29705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0" y="462205"/>
            <a:ext cx="1517555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  Looking Forward to 2025</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7976479"/>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1200" dirty="0">
                <a:effectLst/>
                <a:latin typeface="Calibri" panose="020F0502020204030204" pitchFamily="34" charset="0"/>
                <a:ea typeface="Calibri" panose="020F0502020204030204" pitchFamily="34" charset="0"/>
              </a:rPr>
              <a:t> 4</a:t>
            </a:r>
            <a:endParaRPr lang="en-CA" sz="1200" dirty="0">
              <a:effectLst/>
              <a:latin typeface="Arial" panose="020B0604020202020204" pitchFamily="34" charset="0"/>
              <a:ea typeface="Calibri" panose="020F0502020204030204" pitchFamily="34" charset="0"/>
            </a:endParaRPr>
          </a:p>
          <a:p>
            <a:pPr marR="23495" lvl="0" fontAlgn="base">
              <a:lnSpc>
                <a:spcPct val="104000"/>
              </a:lnSpc>
              <a:spcAft>
                <a:spcPts val="25"/>
              </a:spcAft>
              <a:buClr>
                <a:srgbClr val="000000"/>
              </a:buClr>
              <a:buSzPts val="1200"/>
            </a:pPr>
            <a:r>
              <a:rPr lang="en-CA" sz="3600" u="sng"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Forecast:</a:t>
            </a:r>
          </a:p>
          <a:p>
            <a:pPr marR="23495" lvl="0" fontAlgn="base">
              <a:lnSpc>
                <a:spcPct val="104000"/>
              </a:lnSpc>
              <a:spcAft>
                <a:spcPts val="25"/>
              </a:spcAft>
              <a:buClr>
                <a:srgbClr val="000000"/>
              </a:buClr>
              <a:buSzPts val="1200"/>
            </a:pPr>
            <a:endParaRPr lang="en-CA" sz="3600" u="sng"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Revenues:	 $10,000</a:t>
            </a: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Expenses:	 $  9,000   (All expenses have been minimized)</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Annual Surplus $1,000.</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Wingdings" panose="05000000000000000000" pitchFamily="2" charset="2"/>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lvl="0">
              <a:lnSpc>
                <a:spcPct val="107000"/>
              </a:lnSpc>
            </a:pPr>
            <a:endParaRPr lang="en-CA" sz="3600" dirty="0">
              <a:solidFill>
                <a:schemeClr val="tx1"/>
              </a:solidFill>
              <a:effectLst/>
              <a:latin typeface="Montserrat" panose="00000500000000000000" pitchFamily="2" charset="0"/>
              <a:ea typeface="MS Reference Sans Serif" panose="020B0604030504040204" pitchFamily="34" charset="0"/>
            </a:endParaRP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p:txBody>
      </p:sp>
    </p:spTree>
    <p:extLst>
      <p:ext uri="{BB962C8B-B14F-4D97-AF65-F5344CB8AC3E}">
        <p14:creationId xmlns:p14="http://schemas.microsoft.com/office/powerpoint/2010/main" val="3712637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0" y="462205"/>
            <a:ext cx="1517555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  Sustainability for CareNow Ontario</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824752" y="2402541"/>
            <a:ext cx="17000645" cy="10281212"/>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1200" dirty="0">
                <a:effectLst/>
                <a:latin typeface="Calibri" panose="020F0502020204030204" pitchFamily="34" charset="0"/>
                <a:ea typeface="Calibri" panose="020F0502020204030204" pitchFamily="34" charset="0"/>
              </a:rPr>
              <a:t> 4</a:t>
            </a:r>
            <a:endParaRPr lang="en-CA" sz="1200" dirty="0">
              <a:effectLst/>
              <a:latin typeface="Arial" panose="020B0604020202020204" pitchFamily="34" charset="0"/>
              <a:ea typeface="Calibri" panose="020F050202020403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With the annual fundraising campaign sent to our data base and reaching out to the Board’s network of friends and family</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And the minimized expenses, </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CareNow Ontario  will continue to be sustainable into the future.</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Arial" panose="020B0604020202020204" pitchFamily="34" charset="0"/>
              <a:buChar char="•"/>
            </a:pPr>
            <a:r>
              <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rPr>
              <a:t>The $7,166 will be held in reserve to manage any unexpected expenses and to be prioritized for any advocacy work that we may need to undertake.</a:t>
            </a:r>
          </a:p>
          <a:p>
            <a:pPr marL="571500" marR="23495" lvl="0" indent="-571500" fontAlgn="base">
              <a:lnSpc>
                <a:spcPct val="104000"/>
              </a:lnSpc>
              <a:spcAft>
                <a:spcPts val="25"/>
              </a:spcAft>
              <a:buClr>
                <a:srgbClr val="000000"/>
              </a:buClr>
              <a:buSzPts val="1200"/>
              <a:buFont typeface="Arial" panose="020B0604020202020204" pitchFamily="34" charset="0"/>
              <a:buChar char="•"/>
            </a:pPr>
            <a:endParaRPr lang="en-CA" sz="3600"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571500" marR="23495" lvl="0" indent="-571500" fontAlgn="base">
              <a:lnSpc>
                <a:spcPct val="104000"/>
              </a:lnSpc>
              <a:spcAft>
                <a:spcPts val="25"/>
              </a:spcAft>
              <a:buClr>
                <a:srgbClr val="000000"/>
              </a:buClr>
              <a:buSzPts val="1200"/>
              <a:buFont typeface="Wingdings" panose="05000000000000000000" pitchFamily="2" charset="2"/>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r>
              <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rPr>
              <a:t>		</a:t>
            </a: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dirty="0">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marL="342900" marR="23495" lvl="0" indent="-342900" fontAlgn="base">
              <a:lnSpc>
                <a:spcPct val="104000"/>
              </a:lnSpc>
              <a:spcAft>
                <a:spcPts val="25"/>
              </a:spcAft>
              <a:buClr>
                <a:srgbClr val="000000"/>
              </a:buClr>
              <a:buSzPts val="1200"/>
              <a:buFont typeface="Arial" panose="020B0604020202020204" pitchFamily="34" charset="0"/>
              <a:buChar char="•"/>
            </a:pPr>
            <a:endParaRPr lang="en-CA" sz="3600" u="none" strike="noStrike" dirty="0">
              <a:effectLst/>
              <a:uFill>
                <a:solidFill>
                  <a:srgbClr val="000000"/>
                </a:solidFill>
              </a:uFill>
              <a:latin typeface="Montserrat" panose="00000500000000000000" pitchFamily="2" charset="0"/>
              <a:ea typeface="Calibri" panose="020F0502020204030204" pitchFamily="34" charset="0"/>
              <a:cs typeface="Arial" panose="020B0604020202020204" pitchFamily="34" charset="0"/>
            </a:endParaRPr>
          </a:p>
          <a:p>
            <a:pPr lvl="0">
              <a:lnSpc>
                <a:spcPct val="107000"/>
              </a:lnSpc>
            </a:pPr>
            <a:endParaRPr lang="en-CA" sz="3600" dirty="0">
              <a:solidFill>
                <a:schemeClr val="tx1"/>
              </a:solidFill>
              <a:effectLst/>
              <a:latin typeface="Montserrat" panose="00000500000000000000" pitchFamily="2" charset="0"/>
              <a:ea typeface="MS Reference Sans Serif" panose="020B0604030504040204" pitchFamily="34" charset="0"/>
            </a:endParaRP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p:txBody>
      </p:sp>
    </p:spTree>
    <p:extLst>
      <p:ext uri="{BB962C8B-B14F-4D97-AF65-F5344CB8AC3E}">
        <p14:creationId xmlns:p14="http://schemas.microsoft.com/office/powerpoint/2010/main" val="99838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Housekeeping</a:t>
            </a:r>
          </a:p>
        </p:txBody>
      </p:sp>
      <p:sp>
        <p:nvSpPr>
          <p:cNvPr id="5" name="Content Placeholder 4"/>
          <p:cNvSpPr>
            <a:spLocks noGrp="1"/>
          </p:cNvSpPr>
          <p:nvPr>
            <p:ph idx="1"/>
          </p:nvPr>
        </p:nvSpPr>
        <p:spPr>
          <a:xfrm>
            <a:off x="1257300" y="3655287"/>
            <a:ext cx="15773400" cy="5879238"/>
          </a:xfrm>
        </p:spPr>
        <p:txBody>
          <a:bodyPr>
            <a:normAutofit fontScale="92500" lnSpcReduction="10000"/>
          </a:bodyPr>
          <a:lstStyle/>
          <a:p>
            <a:pPr marL="0" indent="0">
              <a:buNone/>
            </a:pPr>
            <a:endParaRPr lang="en-CA" sz="3300" b="1" dirty="0"/>
          </a:p>
          <a:p>
            <a:pPr marL="0" indent="0">
              <a:buNone/>
            </a:pPr>
            <a:r>
              <a:rPr lang="en-CA" sz="3600" b="1" dirty="0"/>
              <a:t>Sharing Video</a:t>
            </a:r>
          </a:p>
          <a:p>
            <a:pPr marL="0" indent="0">
              <a:buNone/>
            </a:pPr>
            <a:r>
              <a:rPr lang="en-CA" sz="3200" dirty="0"/>
              <a:t>You can turn your camera on or off with the Start/Stop Video button. </a:t>
            </a:r>
            <a:endParaRPr lang="en-CA" sz="3200" b="1" dirty="0"/>
          </a:p>
          <a:p>
            <a:pPr marL="0" indent="0">
              <a:buNone/>
            </a:pPr>
            <a:endParaRPr lang="en-CA" sz="3300" b="1" dirty="0"/>
          </a:p>
          <a:p>
            <a:pPr marL="0" indent="0">
              <a:buNone/>
            </a:pPr>
            <a:r>
              <a:rPr lang="en-CA" sz="3300" b="1" dirty="0"/>
              <a:t>Troubleshooting</a:t>
            </a:r>
          </a:p>
          <a:p>
            <a:pPr marL="82550" indent="0">
              <a:buNone/>
            </a:pPr>
            <a:r>
              <a:rPr lang="en-CA" sz="3300" dirty="0"/>
              <a:t>If you have issues with your Internet connection, try turning off your video.</a:t>
            </a:r>
          </a:p>
          <a:p>
            <a:pPr marL="82550" indent="0">
              <a:buNone/>
            </a:pPr>
            <a:r>
              <a:rPr lang="en-CA" sz="3300" dirty="0"/>
              <a:t>Make sure all other programs and applications that use Internet are turned off.</a:t>
            </a:r>
          </a:p>
          <a:p>
            <a:endParaRPr lang="en-CA" sz="3300" dirty="0"/>
          </a:p>
          <a:p>
            <a:pPr marL="0" indent="0">
              <a:buNone/>
            </a:pPr>
            <a:r>
              <a:rPr lang="en-CA" sz="3300" b="1" dirty="0"/>
              <a:t>Joining by phone</a:t>
            </a:r>
          </a:p>
          <a:p>
            <a:pPr marL="0" indent="0">
              <a:buNone/>
            </a:pPr>
            <a:r>
              <a:rPr lang="en-CA" sz="3300" dirty="0"/>
              <a:t>If your Internet connection is unstable, you can join by phone. </a:t>
            </a:r>
          </a:p>
          <a:p>
            <a:pPr marL="0" indent="0">
              <a:buNone/>
            </a:pPr>
            <a:r>
              <a:rPr lang="en-CA" sz="3300" dirty="0"/>
              <a:t>Instructions on how to join by phone are available in your registration confirmation email. </a:t>
            </a:r>
          </a:p>
          <a:p>
            <a:pPr marL="0" indent="0">
              <a:spcBef>
                <a:spcPts val="0"/>
              </a:spcBef>
              <a:buNone/>
            </a:pPr>
            <a:endParaRPr lang="en-CA" b="1" dirty="0"/>
          </a:p>
          <a:p>
            <a:endParaRPr lang="en-CA" dirty="0"/>
          </a:p>
        </p:txBody>
      </p:sp>
      <p:sp>
        <p:nvSpPr>
          <p:cNvPr id="6" name="Slide Number Placeholder 5"/>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4</a:t>
            </a:fld>
            <a:endParaRPr lang="en-CA" dirty="0"/>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1257300" y="2582937"/>
            <a:ext cx="15773400" cy="890904"/>
          </a:xfrm>
          <a:prstGeom prst="rect">
            <a:avLst/>
          </a:prstGeom>
          <a:noFill/>
          <a:ln>
            <a:noFill/>
          </a:ln>
        </p:spPr>
      </p:pic>
      <p:pic>
        <p:nvPicPr>
          <p:cNvPr id="8" name="Picture 4" descr="Download Zoom vector logo (.EPS + .SVG) - Seeklogo.ne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8591" b="38092"/>
          <a:stretch/>
        </p:blipFill>
        <p:spPr bwMode="auto">
          <a:xfrm>
            <a:off x="9870236" y="514945"/>
            <a:ext cx="7654170" cy="17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549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AB9B-E345-4075-BDCD-7650D078C733}"/>
              </a:ext>
            </a:extLst>
          </p:cNvPr>
          <p:cNvSpPr>
            <a:spLocks noGrp="1"/>
          </p:cNvSpPr>
          <p:nvPr>
            <p:ph type="title"/>
          </p:nvPr>
        </p:nvSpPr>
        <p:spPr/>
        <p:txBody>
          <a:bodyPr/>
          <a:lstStyle/>
          <a:p>
            <a:r>
              <a:rPr lang="en-US" dirty="0"/>
              <a:t>MOTION:  Financial Statements 2023</a:t>
            </a:r>
            <a:endParaRPr lang="en-CA" dirty="0"/>
          </a:p>
        </p:txBody>
      </p:sp>
      <p:sp>
        <p:nvSpPr>
          <p:cNvPr id="3" name="Content Placeholder 2">
            <a:extLst>
              <a:ext uri="{FF2B5EF4-FFF2-40B4-BE49-F238E27FC236}">
                <a16:creationId xmlns:a16="http://schemas.microsoft.com/office/drawing/2014/main" id="{F32E31DB-6BA4-4A9F-A10F-EAF9A695B87F}"/>
              </a:ext>
            </a:extLst>
          </p:cNvPr>
          <p:cNvSpPr>
            <a:spLocks noGrp="1"/>
          </p:cNvSpPr>
          <p:nvPr>
            <p:ph idx="1"/>
          </p:nvPr>
        </p:nvSpPr>
        <p:spPr>
          <a:xfrm>
            <a:off x="1219200" y="3336757"/>
            <a:ext cx="16170442" cy="3620267"/>
          </a:xfrm>
        </p:spPr>
        <p:txBody>
          <a:bodyPr>
            <a:noAutofit/>
          </a:bodyPr>
          <a:lstStyle/>
          <a:p>
            <a:pPr marL="0" indent="0">
              <a:buNone/>
            </a:pPr>
            <a:r>
              <a:rPr lang="en-CA" sz="4000" b="1" dirty="0">
                <a:latin typeface="Montserrat" panose="00000500000000000000" pitchFamily="2" charset="0"/>
                <a:ea typeface="Calibri" panose="020F0502020204030204" pitchFamily="34" charset="0"/>
                <a:cs typeface="Times New Roman" panose="02020603050405020304" pitchFamily="18" charset="0"/>
              </a:rPr>
              <a:t>Be it resolved </a:t>
            </a:r>
            <a:r>
              <a:rPr lang="en-CA" sz="4000" dirty="0">
                <a:latin typeface="Montserrat" panose="00000500000000000000" pitchFamily="2" charset="0"/>
                <a:ea typeface="Calibri" panose="020F0502020204030204" pitchFamily="34" charset="0"/>
                <a:cs typeface="Times New Roman" panose="02020603050405020304" pitchFamily="18" charset="0"/>
              </a:rPr>
              <a:t>that the Financial Statements (notice to reader) of CareNow Ontario </a:t>
            </a:r>
            <a:r>
              <a:rPr lang="en-CA" sz="4000" dirty="0">
                <a:latin typeface="Montserrat" panose="00000500000000000000" pitchFamily="2" charset="0"/>
                <a:ea typeface="Calibri" panose="020F0502020204030204" pitchFamily="34" charset="0"/>
                <a:cs typeface="Arial" panose="020B0604020202020204" pitchFamily="34" charset="0"/>
              </a:rPr>
              <a:t>as reviewed by chartered accountant, Welch LLP and as presented for the year ended December 31, 2023 be approved.</a:t>
            </a:r>
            <a:endParaRPr lang="en-CA" sz="4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4000" dirty="0">
                <a:latin typeface="Montserrat" panose="00000500000000000000" pitchFamily="2" charset="0"/>
                <a:ea typeface="Calibri" panose="020F0502020204030204" pitchFamily="34" charset="0"/>
                <a:cs typeface="Arial" panose="020B0604020202020204" pitchFamily="34" charset="0"/>
              </a:rPr>
              <a:t> </a:t>
            </a:r>
            <a:endParaRPr lang="en-CA" sz="4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3600" dirty="0">
                <a:effectLst/>
                <a:latin typeface="Montserrat" panose="00000500000000000000" pitchFamily="2" charset="0"/>
                <a:ea typeface="Calibri" panose="020F0502020204030204" pitchFamily="34" charset="0"/>
                <a:cs typeface="Times New Roman" panose="02020603050405020304" pitchFamily="18" charset="0"/>
              </a:rPr>
              <a:t>Moved by: Adrianna Tetley</a:t>
            </a:r>
          </a:p>
          <a:p>
            <a:pPr marL="0" indent="0">
              <a:buNone/>
            </a:pPr>
            <a:r>
              <a:rPr lang="en-CA" sz="3600" dirty="0">
                <a:effectLst/>
                <a:latin typeface="Montserrat" panose="00000500000000000000" pitchFamily="2" charset="0"/>
                <a:ea typeface="Calibri" panose="020F0502020204030204" pitchFamily="34" charset="0"/>
                <a:cs typeface="Times New Roman" panose="02020603050405020304" pitchFamily="18" charset="0"/>
              </a:rPr>
              <a:t>Seconded by:   </a:t>
            </a:r>
            <a:r>
              <a:rPr lang="en-CA" sz="3600" dirty="0">
                <a:latin typeface="Montserrat" panose="00000500000000000000" pitchFamily="2" charset="0"/>
                <a:ea typeface="Calibri" panose="020F0502020204030204" pitchFamily="34" charset="0"/>
                <a:cs typeface="Times New Roman" panose="02020603050405020304" pitchFamily="18" charset="0"/>
              </a:rPr>
              <a:t>Keith Deviney</a:t>
            </a:r>
            <a:endParaRPr lang="en-CA" sz="3600" dirty="0">
              <a:latin typeface="Montserrat" panose="00000500000000000000" pitchFamily="2" charset="0"/>
            </a:endParaRPr>
          </a:p>
        </p:txBody>
      </p:sp>
      <p:sp>
        <p:nvSpPr>
          <p:cNvPr id="4" name="Slide Number Placeholder 3">
            <a:extLst>
              <a:ext uri="{FF2B5EF4-FFF2-40B4-BE49-F238E27FC236}">
                <a16:creationId xmlns:a16="http://schemas.microsoft.com/office/drawing/2014/main" id="{27C16EBB-A163-4C38-9E39-4AB73A0B553D}"/>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40</a:t>
            </a:fld>
            <a:endParaRPr lang="en-CA" dirty="0"/>
          </a:p>
        </p:txBody>
      </p:sp>
    </p:spTree>
    <p:extLst>
      <p:ext uri="{BB962C8B-B14F-4D97-AF65-F5344CB8AC3E}">
        <p14:creationId xmlns:p14="http://schemas.microsoft.com/office/powerpoint/2010/main" val="1017180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B5DB8-EA5B-4ED0-95EF-36A3A8A291AB}"/>
              </a:ext>
            </a:extLst>
          </p:cNvPr>
          <p:cNvSpPr>
            <a:spLocks noGrp="1"/>
          </p:cNvSpPr>
          <p:nvPr>
            <p:ph type="title"/>
          </p:nvPr>
        </p:nvSpPr>
        <p:spPr>
          <a:xfrm>
            <a:off x="1059175" y="757749"/>
            <a:ext cx="15239604" cy="1673175"/>
          </a:xfrm>
        </p:spPr>
        <p:txBody>
          <a:bodyPr/>
          <a:lstStyle/>
          <a:p>
            <a:r>
              <a:rPr lang="en-US" dirty="0"/>
              <a:t>MOTION:  Auditors for 2024</a:t>
            </a:r>
            <a:endParaRPr lang="en-CA" dirty="0"/>
          </a:p>
        </p:txBody>
      </p:sp>
      <p:sp>
        <p:nvSpPr>
          <p:cNvPr id="3" name="Content Placeholder 2">
            <a:extLst>
              <a:ext uri="{FF2B5EF4-FFF2-40B4-BE49-F238E27FC236}">
                <a16:creationId xmlns:a16="http://schemas.microsoft.com/office/drawing/2014/main" id="{593CE678-1540-4734-9EF7-62194DED4772}"/>
              </a:ext>
            </a:extLst>
          </p:cNvPr>
          <p:cNvSpPr>
            <a:spLocks noGrp="1"/>
          </p:cNvSpPr>
          <p:nvPr>
            <p:ph idx="1"/>
          </p:nvPr>
        </p:nvSpPr>
        <p:spPr>
          <a:xfrm>
            <a:off x="1331494" y="2892943"/>
            <a:ext cx="13988717" cy="6053833"/>
          </a:xfrm>
        </p:spPr>
        <p:txBody>
          <a:bodyPr>
            <a:normAutofit fontScale="55000" lnSpcReduction="20000"/>
          </a:bodyPr>
          <a:lstStyle/>
          <a:p>
            <a:pPr marL="0" indent="0">
              <a:lnSpc>
                <a:spcPct val="120000"/>
              </a:lnSpc>
              <a:buNone/>
            </a:pPr>
            <a:r>
              <a:rPr lang="en-CA" sz="7300" b="1" dirty="0">
                <a:latin typeface="Montserrat" panose="00000500000000000000" pitchFamily="2" charset="0"/>
                <a:ea typeface="Calibri" panose="020F0502020204030204" pitchFamily="34" charset="0"/>
                <a:cs typeface="Times New Roman" panose="02020603050405020304" pitchFamily="18" charset="0"/>
              </a:rPr>
              <a:t>Be it resolved </a:t>
            </a:r>
            <a:r>
              <a:rPr lang="en-CA" sz="7300" dirty="0">
                <a:latin typeface="Montserrat" panose="00000500000000000000" pitchFamily="2" charset="0"/>
                <a:ea typeface="Calibri" panose="020F0502020204030204" pitchFamily="34" charset="0"/>
                <a:cs typeface="Times New Roman" panose="02020603050405020304" pitchFamily="18" charset="0"/>
              </a:rPr>
              <a:t>that Welch LLP chartered accountants be appointed auditors for financial reviews and financial matters for CareNow Ontario for the year 2024 at the appropriate remuneration as determined by the Board of Directors</a:t>
            </a:r>
          </a:p>
          <a:p>
            <a:pPr marL="0" indent="0">
              <a:lnSpc>
                <a:spcPct val="120000"/>
              </a:lnSpc>
              <a:buNone/>
            </a:pPr>
            <a:r>
              <a:rPr lang="en-CA" sz="7300" dirty="0">
                <a:latin typeface="Montserrat" panose="00000500000000000000" pitchFamily="2" charset="0"/>
                <a:ea typeface="Calibri" panose="020F0502020204030204" pitchFamily="34" charset="0"/>
                <a:cs typeface="Times New Roman" panose="02020603050405020304" pitchFamily="18" charset="0"/>
              </a:rPr>
              <a:t> </a:t>
            </a:r>
          </a:p>
          <a:p>
            <a:pPr marL="0" indent="0">
              <a:lnSpc>
                <a:spcPct val="170000"/>
              </a:lnSpc>
              <a:buNone/>
            </a:pPr>
            <a:r>
              <a:rPr lang="en-CA" sz="5900" dirty="0">
                <a:effectLst/>
                <a:latin typeface="Montserrat" panose="00000500000000000000" pitchFamily="2" charset="0"/>
                <a:ea typeface="Calibri" panose="020F0502020204030204" pitchFamily="34" charset="0"/>
                <a:cs typeface="Times New Roman" panose="02020603050405020304" pitchFamily="18" charset="0"/>
              </a:rPr>
              <a:t>Moved by:  Adrianna Tetley</a:t>
            </a:r>
          </a:p>
          <a:p>
            <a:pPr marL="0" indent="0">
              <a:lnSpc>
                <a:spcPct val="170000"/>
              </a:lnSpc>
              <a:buNone/>
            </a:pPr>
            <a:r>
              <a:rPr lang="en-CA" sz="5900" dirty="0">
                <a:effectLst/>
                <a:latin typeface="Montserrat" panose="00000500000000000000" pitchFamily="2" charset="0"/>
                <a:ea typeface="Calibri" panose="020F0502020204030204" pitchFamily="34" charset="0"/>
                <a:cs typeface="Times New Roman" panose="02020603050405020304" pitchFamily="18" charset="0"/>
              </a:rPr>
              <a:t>Seconded by:  </a:t>
            </a:r>
            <a:r>
              <a:rPr lang="en-CA" sz="5900" dirty="0">
                <a:latin typeface="Montserrat" panose="00000500000000000000" pitchFamily="2" charset="0"/>
                <a:ea typeface="Calibri" panose="020F0502020204030204" pitchFamily="34" charset="0"/>
                <a:cs typeface="Times New Roman" panose="02020603050405020304" pitchFamily="18" charset="0"/>
              </a:rPr>
              <a:t>Keith Deviney</a:t>
            </a:r>
            <a:endParaRPr lang="en-CA" sz="5900" dirty="0">
              <a:effectLst/>
              <a:latin typeface="Montserrat" panose="00000500000000000000" pitchFamily="2" charset="0"/>
              <a:ea typeface="Calibri" panose="020F0502020204030204" pitchFamily="34" charset="0"/>
              <a:cs typeface="Times New Roman" panose="02020603050405020304" pitchFamily="18" charset="0"/>
            </a:endParaRPr>
          </a:p>
          <a:p>
            <a:pPr marL="82550" indent="0">
              <a:buNone/>
            </a:pPr>
            <a:endParaRPr lang="en-CA" dirty="0"/>
          </a:p>
        </p:txBody>
      </p:sp>
      <p:sp>
        <p:nvSpPr>
          <p:cNvPr id="4" name="Slide Number Placeholder 3">
            <a:extLst>
              <a:ext uri="{FF2B5EF4-FFF2-40B4-BE49-F238E27FC236}">
                <a16:creationId xmlns:a16="http://schemas.microsoft.com/office/drawing/2014/main" id="{97714CA7-9838-481F-B2F1-F46BA47DEAAE}"/>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41</a:t>
            </a:fld>
            <a:endParaRPr lang="en-CA" dirty="0"/>
          </a:p>
        </p:txBody>
      </p:sp>
    </p:spTree>
    <p:extLst>
      <p:ext uri="{BB962C8B-B14F-4D97-AF65-F5344CB8AC3E}">
        <p14:creationId xmlns:p14="http://schemas.microsoft.com/office/powerpoint/2010/main" val="3494655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endParaRPr lang="en-CA"/>
          </a:p>
        </p:txBody>
      </p:sp>
      <p:sp>
        <p:nvSpPr>
          <p:cNvPr id="213" name="Google Shape;213;p17"/>
          <p:cNvSpPr txBox="1"/>
          <p:nvPr/>
        </p:nvSpPr>
        <p:spPr>
          <a:xfrm>
            <a:off x="8277232" y="868845"/>
            <a:ext cx="9291553" cy="4893647"/>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US" sz="7500" b="1" dirty="0">
                <a:solidFill>
                  <a:schemeClr val="tx1"/>
                </a:solidFill>
                <a:latin typeface="Montserrat Black" pitchFamily="2" charset="77"/>
                <a:sym typeface="Tenor Sans"/>
              </a:rPr>
              <a:t>Nominations Report</a:t>
            </a:r>
          </a:p>
          <a:p>
            <a:pPr marL="0" marR="0" lvl="0" indent="0"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rtl="0">
              <a:lnSpc>
                <a:spcPct val="120000"/>
              </a:lnSpc>
              <a:spcBef>
                <a:spcPts val="0"/>
              </a:spcBef>
              <a:spcAft>
                <a:spcPts val="0"/>
              </a:spcAft>
              <a:buNone/>
            </a:pPr>
            <a:r>
              <a:rPr lang="en-US" sz="4000" b="1" dirty="0">
                <a:solidFill>
                  <a:schemeClr val="tx1"/>
                </a:solidFill>
                <a:latin typeface="Montserrat Black" pitchFamily="2" charset="77"/>
                <a:sym typeface="Tenor Sans"/>
              </a:rPr>
              <a:t>John Doherty, Secretary</a:t>
            </a:r>
          </a:p>
        </p:txBody>
      </p:sp>
      <p:pic>
        <p:nvPicPr>
          <p:cNvPr id="6" name="Picture 5">
            <a:extLst>
              <a:ext uri="{FF2B5EF4-FFF2-40B4-BE49-F238E27FC236}">
                <a16:creationId xmlns:a16="http://schemas.microsoft.com/office/drawing/2014/main" id="{CC1722AC-1B13-3101-CA77-BA2CF16C0D72}"/>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33488378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9A84-E629-43E7-A88B-532C5142FD57}"/>
              </a:ext>
            </a:extLst>
          </p:cNvPr>
          <p:cNvSpPr>
            <a:spLocks noGrp="1"/>
          </p:cNvSpPr>
          <p:nvPr>
            <p:ph type="title"/>
          </p:nvPr>
        </p:nvSpPr>
        <p:spPr/>
        <p:txBody>
          <a:bodyPr/>
          <a:lstStyle/>
          <a:p>
            <a:r>
              <a:rPr lang="en-US" dirty="0"/>
              <a:t>Election of Directors</a:t>
            </a:r>
            <a:endParaRPr lang="en-CA" dirty="0"/>
          </a:p>
        </p:txBody>
      </p:sp>
      <p:sp>
        <p:nvSpPr>
          <p:cNvPr id="3" name="Content Placeholder 2">
            <a:extLst>
              <a:ext uri="{FF2B5EF4-FFF2-40B4-BE49-F238E27FC236}">
                <a16:creationId xmlns:a16="http://schemas.microsoft.com/office/drawing/2014/main" id="{6B9E6384-2C50-454D-90BE-CFCF1DFEA13C}"/>
              </a:ext>
            </a:extLst>
          </p:cNvPr>
          <p:cNvSpPr>
            <a:spLocks noGrp="1"/>
          </p:cNvSpPr>
          <p:nvPr>
            <p:ph idx="1"/>
          </p:nvPr>
        </p:nvSpPr>
        <p:spPr>
          <a:xfrm>
            <a:off x="1296799" y="2430925"/>
            <a:ext cx="13823399" cy="4526100"/>
          </a:xfrm>
        </p:spPr>
        <p:txBody>
          <a:bodyPr>
            <a:normAutofit fontScale="92500" lnSpcReduction="10000"/>
          </a:bodyPr>
          <a:lstStyle/>
          <a:p>
            <a:pPr marL="171450" indent="0">
              <a:buNone/>
            </a:pPr>
            <a:endParaRPr lang="en-CA" sz="3600" b="1" dirty="0">
              <a:latin typeface="Arial" panose="020B0604020202020204" pitchFamily="34" charset="0"/>
              <a:ea typeface="Calibri" panose="020F0502020204030204" pitchFamily="34" charset="0"/>
              <a:cs typeface="Times New Roman" panose="02020603050405020304" pitchFamily="18" charset="0"/>
            </a:endParaRPr>
          </a:p>
          <a:p>
            <a:pPr marL="171450" indent="0">
              <a:lnSpc>
                <a:spcPct val="110000"/>
              </a:lnSpc>
              <a:buNone/>
            </a:pPr>
            <a:r>
              <a:rPr lang="en-CA" sz="3600" b="1" dirty="0">
                <a:latin typeface="Montserrat" panose="00000500000000000000" pitchFamily="2" charset="0"/>
                <a:ea typeface="Calibri" panose="020F0502020204030204" pitchFamily="34" charset="0"/>
                <a:cs typeface="Times New Roman" panose="02020603050405020304" pitchFamily="18" charset="0"/>
              </a:rPr>
              <a:t>Phil DeGroot </a:t>
            </a:r>
            <a:r>
              <a:rPr lang="en-CA" sz="3600" dirty="0">
                <a:latin typeface="Montserrat" panose="00000500000000000000" pitchFamily="2" charset="0"/>
                <a:ea typeface="Calibri" panose="020F0502020204030204" pitchFamily="34" charset="0"/>
                <a:cs typeface="Times New Roman" panose="02020603050405020304" pitchFamily="18" charset="0"/>
              </a:rPr>
              <a:t>is standing for election as a Director for CareNow Ontario for a three-year term.</a:t>
            </a:r>
          </a:p>
          <a:p>
            <a:pPr marL="171450" indent="0">
              <a:lnSpc>
                <a:spcPct val="110000"/>
              </a:lnSpc>
              <a:buNone/>
            </a:pPr>
            <a:endParaRPr lang="en-CA" sz="3600" dirty="0">
              <a:latin typeface="Montserrat" panose="00000500000000000000" pitchFamily="2" charset="0"/>
              <a:ea typeface="Calibri" panose="020F0502020204030204" pitchFamily="34" charset="0"/>
              <a:cs typeface="Times New Roman" panose="02020603050405020304" pitchFamily="18" charset="0"/>
            </a:endParaRPr>
          </a:p>
          <a:p>
            <a:pPr marL="171450" indent="0">
              <a:lnSpc>
                <a:spcPct val="110000"/>
              </a:lnSpc>
              <a:buNone/>
            </a:pPr>
            <a:endParaRPr lang="en-CA" sz="3600" dirty="0">
              <a:latin typeface="Montserrat" panose="00000500000000000000" pitchFamily="2" charset="0"/>
              <a:ea typeface="Calibri" panose="020F0502020204030204" pitchFamily="34" charset="0"/>
              <a:cs typeface="Times New Roman" panose="02020603050405020304" pitchFamily="18" charset="0"/>
            </a:endParaRPr>
          </a:p>
          <a:p>
            <a:pPr marL="171450" indent="0">
              <a:lnSpc>
                <a:spcPct val="110000"/>
              </a:lnSpc>
              <a:buNone/>
            </a:pPr>
            <a:r>
              <a:rPr lang="en-CA" sz="3600" dirty="0">
                <a:latin typeface="Montserrat" panose="00000500000000000000" pitchFamily="2" charset="0"/>
                <a:ea typeface="Calibri" panose="020F0502020204030204" pitchFamily="34" charset="0"/>
                <a:cs typeface="Times New Roman" panose="02020603050405020304" pitchFamily="18" charset="0"/>
              </a:rPr>
              <a:t>Phil to say a few words of introduction.</a:t>
            </a:r>
          </a:p>
          <a:p>
            <a:pPr marL="171450" indent="0">
              <a:lnSpc>
                <a:spcPct val="110000"/>
              </a:lnSpc>
              <a:buNone/>
            </a:pPr>
            <a:endParaRPr lang="en-CA" sz="3600" dirty="0">
              <a:latin typeface="Montserrat" panose="00000500000000000000" pitchFamily="2" charset="0"/>
              <a:ea typeface="Calibri" panose="020F0502020204030204" pitchFamily="34" charset="0"/>
              <a:cs typeface="Times New Roman" panose="02020603050405020304" pitchFamily="18" charset="0"/>
            </a:endParaRPr>
          </a:p>
          <a:p>
            <a:pPr marL="171450" indent="0">
              <a:lnSpc>
                <a:spcPct val="110000"/>
              </a:lnSpc>
              <a:buNone/>
            </a:pPr>
            <a:r>
              <a:rPr lang="en-CA" sz="3600" dirty="0">
                <a:latin typeface="Montserrat" panose="00000500000000000000" pitchFamily="2" charset="0"/>
                <a:ea typeface="Calibri" panose="020F0502020204030204" pitchFamily="34" charset="0"/>
                <a:cs typeface="Times New Roman" panose="02020603050405020304" pitchFamily="18" charset="0"/>
              </a:rPr>
              <a:t>ELECTION by roll call vote</a:t>
            </a:r>
          </a:p>
          <a:p>
            <a:pPr marL="171450" indent="0">
              <a:buNone/>
            </a:pPr>
            <a:endParaRPr lang="en-CA" sz="3600" dirty="0">
              <a:latin typeface="Montserrat" panose="00000500000000000000" pitchFamily="2" charset="0"/>
              <a:ea typeface="Calibri" panose="020F0502020204030204" pitchFamily="34" charset="0"/>
              <a:cs typeface="Times New Roman" panose="02020603050405020304" pitchFamily="18" charset="0"/>
            </a:endParaRPr>
          </a:p>
          <a:p>
            <a:pPr marL="171450" indent="0">
              <a:buNone/>
            </a:pPr>
            <a:endParaRPr lang="en-CA" sz="3600" dirty="0">
              <a:latin typeface="Montserrat" panose="00000500000000000000" pitchFamily="2" charset="0"/>
              <a:ea typeface="Calibri" panose="020F0502020204030204" pitchFamily="34" charset="0"/>
              <a:cs typeface="Times New Roman" panose="02020603050405020304" pitchFamily="18" charset="0"/>
            </a:endParaRPr>
          </a:p>
          <a:p>
            <a:pPr marL="171450" indent="0">
              <a:buNone/>
            </a:pPr>
            <a:endParaRPr lang="en-CA" sz="3600" dirty="0">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CA" dirty="0">
              <a:effectLst/>
              <a:latin typeface="Arial" panose="020B0604020202020204" pitchFamily="34" charset="0"/>
              <a:ea typeface="Calibri" panose="020F0502020204030204" pitchFamily="34" charset="0"/>
              <a:cs typeface="Times New Roman" panose="02020603050405020304" pitchFamily="18" charset="0"/>
            </a:endParaRPr>
          </a:p>
          <a:p>
            <a:endParaRPr lang="en-CA" sz="4000" dirty="0"/>
          </a:p>
        </p:txBody>
      </p:sp>
      <p:sp>
        <p:nvSpPr>
          <p:cNvPr id="4" name="Slide Number Placeholder 3">
            <a:extLst>
              <a:ext uri="{FF2B5EF4-FFF2-40B4-BE49-F238E27FC236}">
                <a16:creationId xmlns:a16="http://schemas.microsoft.com/office/drawing/2014/main" id="{E6D075E0-A919-4462-AA8A-C8B2113A0D5B}"/>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43</a:t>
            </a:fld>
            <a:endParaRPr lang="en-CA" dirty="0"/>
          </a:p>
        </p:txBody>
      </p:sp>
    </p:spTree>
    <p:extLst>
      <p:ext uri="{BB962C8B-B14F-4D97-AF65-F5344CB8AC3E}">
        <p14:creationId xmlns:p14="http://schemas.microsoft.com/office/powerpoint/2010/main" val="693774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62E9F4-D6FD-460B-9772-B38258F02BD3}"/>
              </a:ext>
            </a:extLst>
          </p:cNvPr>
          <p:cNvSpPr>
            <a:spLocks noGrp="1"/>
          </p:cNvSpPr>
          <p:nvPr>
            <p:ph type="title"/>
          </p:nvPr>
        </p:nvSpPr>
        <p:spPr/>
        <p:txBody>
          <a:bodyPr/>
          <a:lstStyle/>
          <a:p>
            <a:r>
              <a:rPr lang="en-US" sz="6600" dirty="0"/>
              <a:t>CareNow Ontario </a:t>
            </a:r>
            <a:br>
              <a:rPr lang="en-US" sz="6600" dirty="0"/>
            </a:br>
            <a:r>
              <a:rPr lang="en-US" sz="6600" dirty="0"/>
              <a:t>Board of Directors – 2024-25</a:t>
            </a:r>
            <a:endParaRPr lang="en-CA" sz="6600" dirty="0"/>
          </a:p>
        </p:txBody>
      </p:sp>
      <p:sp>
        <p:nvSpPr>
          <p:cNvPr id="6" name="Content Placeholder 5">
            <a:extLst>
              <a:ext uri="{FF2B5EF4-FFF2-40B4-BE49-F238E27FC236}">
                <a16:creationId xmlns:a16="http://schemas.microsoft.com/office/drawing/2014/main" id="{EFDB1BC5-024D-4A60-A962-97FEC9F34830}"/>
              </a:ext>
            </a:extLst>
          </p:cNvPr>
          <p:cNvSpPr>
            <a:spLocks noGrp="1"/>
          </p:cNvSpPr>
          <p:nvPr>
            <p:ph idx="1"/>
          </p:nvPr>
        </p:nvSpPr>
        <p:spPr>
          <a:xfrm>
            <a:off x="1328885" y="3569913"/>
            <a:ext cx="8229600" cy="5128609"/>
          </a:xfrm>
        </p:spPr>
        <p:txBody>
          <a:bodyPr>
            <a:normAutofit fontScale="32500" lnSpcReduction="20000"/>
          </a:bodyPr>
          <a:lstStyle/>
          <a:p>
            <a:pPr>
              <a:lnSpc>
                <a:spcPct val="200000"/>
              </a:lnSpc>
            </a:pPr>
            <a:r>
              <a:rPr lang="en-US" sz="10000" dirty="0"/>
              <a:t>Phil DeGroot</a:t>
            </a:r>
          </a:p>
          <a:p>
            <a:pPr>
              <a:lnSpc>
                <a:spcPct val="200000"/>
              </a:lnSpc>
            </a:pPr>
            <a:r>
              <a:rPr lang="en-US" sz="10000" dirty="0"/>
              <a:t>Keith Deviney</a:t>
            </a:r>
          </a:p>
          <a:p>
            <a:pPr>
              <a:lnSpc>
                <a:spcPct val="200000"/>
              </a:lnSpc>
            </a:pPr>
            <a:r>
              <a:rPr lang="en-US" sz="10000" dirty="0"/>
              <a:t>John Doherty</a:t>
            </a:r>
          </a:p>
          <a:p>
            <a:pPr>
              <a:lnSpc>
                <a:spcPct val="200000"/>
              </a:lnSpc>
            </a:pPr>
            <a:r>
              <a:rPr lang="en-US" sz="10000" dirty="0"/>
              <a:t>Laurie Menard</a:t>
            </a:r>
          </a:p>
          <a:p>
            <a:pPr>
              <a:lnSpc>
                <a:spcPct val="200000"/>
              </a:lnSpc>
            </a:pPr>
            <a:r>
              <a:rPr lang="en-US" sz="10000" dirty="0"/>
              <a:t>Adrianna Tetley</a:t>
            </a:r>
          </a:p>
          <a:p>
            <a:endParaRPr lang="en-CA" sz="5200" dirty="0"/>
          </a:p>
          <a:p>
            <a:pPr>
              <a:lnSpc>
                <a:spcPct val="200000"/>
              </a:lnSpc>
            </a:pPr>
            <a:endParaRPr lang="en-US" sz="3600" dirty="0"/>
          </a:p>
        </p:txBody>
      </p:sp>
      <p:sp>
        <p:nvSpPr>
          <p:cNvPr id="4" name="Slide Number Placeholder 3">
            <a:extLst>
              <a:ext uri="{FF2B5EF4-FFF2-40B4-BE49-F238E27FC236}">
                <a16:creationId xmlns:a16="http://schemas.microsoft.com/office/drawing/2014/main" id="{5EE4EFB9-F872-444C-A971-F56C36BF1B9B}"/>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44</a:t>
            </a:fld>
            <a:endParaRPr lang="en-CA" dirty="0"/>
          </a:p>
        </p:txBody>
      </p:sp>
    </p:spTree>
    <p:extLst>
      <p:ext uri="{BB962C8B-B14F-4D97-AF65-F5344CB8AC3E}">
        <p14:creationId xmlns:p14="http://schemas.microsoft.com/office/powerpoint/2010/main" val="3892011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endParaRPr lang="en-CA"/>
          </a:p>
        </p:txBody>
      </p:sp>
      <p:sp>
        <p:nvSpPr>
          <p:cNvPr id="213" name="Google Shape;213;p17"/>
          <p:cNvSpPr txBox="1"/>
          <p:nvPr/>
        </p:nvSpPr>
        <p:spPr>
          <a:xfrm>
            <a:off x="8277232" y="868845"/>
            <a:ext cx="9291553" cy="11910953"/>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US" sz="7500" b="1" dirty="0">
                <a:solidFill>
                  <a:schemeClr val="tx1"/>
                </a:solidFill>
                <a:latin typeface="Montserrat Black" pitchFamily="2" charset="77"/>
                <a:sym typeface="Tenor Sans"/>
              </a:rPr>
              <a:t>Update on Government Relations &amp; Advocacy </a:t>
            </a:r>
          </a:p>
          <a:p>
            <a:pPr marL="0" marR="0" lvl="0" indent="0"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rtl="0">
              <a:lnSpc>
                <a:spcPct val="120000"/>
              </a:lnSpc>
              <a:spcBef>
                <a:spcPts val="0"/>
              </a:spcBef>
              <a:spcAft>
                <a:spcPts val="0"/>
              </a:spcAft>
              <a:buNone/>
            </a:pPr>
            <a:r>
              <a:rPr lang="en-US" sz="4000" dirty="0">
                <a:solidFill>
                  <a:schemeClr val="tx1"/>
                </a:solidFill>
                <a:latin typeface="Montserrat Black" panose="00000A00000000000000" pitchFamily="2" charset="0"/>
                <a:sym typeface="Tenor Sans"/>
              </a:rPr>
              <a:t>A. Tetley</a:t>
            </a:r>
          </a:p>
          <a:p>
            <a:pPr marL="0" marR="0" lvl="0" indent="0"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rtl="0">
              <a:lnSpc>
                <a:spcPct val="120000"/>
              </a:lnSpc>
              <a:spcBef>
                <a:spcPts val="0"/>
              </a:spcBef>
              <a:spcAft>
                <a:spcPts val="0"/>
              </a:spcAft>
              <a:buNone/>
            </a:pPr>
            <a:endParaRPr lang="en-US" sz="4000" b="1" dirty="0">
              <a:solidFill>
                <a:schemeClr val="tx1"/>
              </a:solidFill>
              <a:latin typeface="Montserrat "/>
              <a:sym typeface="Tenor Sans"/>
            </a:endParaRPr>
          </a:p>
          <a:p>
            <a:pPr marL="0" marR="0" lvl="0" indent="0"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rtl="0">
              <a:lnSpc>
                <a:spcPct val="120000"/>
              </a:lnSpc>
              <a:spcBef>
                <a:spcPts val="0"/>
              </a:spcBef>
              <a:spcAft>
                <a:spcPts val="0"/>
              </a:spcAft>
              <a:buNone/>
            </a:pPr>
            <a:endParaRPr sz="4000" dirty="0">
              <a:solidFill>
                <a:schemeClr val="tx1"/>
              </a:solidFill>
              <a:latin typeface="Montserrat" pitchFamily="2" charset="77"/>
            </a:endParaRPr>
          </a:p>
        </p:txBody>
      </p:sp>
      <p:pic>
        <p:nvPicPr>
          <p:cNvPr id="6" name="Picture 5">
            <a:extLst>
              <a:ext uri="{FF2B5EF4-FFF2-40B4-BE49-F238E27FC236}">
                <a16:creationId xmlns:a16="http://schemas.microsoft.com/office/drawing/2014/main" id="{CC1722AC-1B13-3101-CA77-BA2CF16C0D72}"/>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38087033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140081" y="162016"/>
            <a:ext cx="17341095" cy="199439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1.  Action Plan on Task Force Report on              Environmental Health</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5463355"/>
          </a:xfrm>
          <a:prstGeom prst="rect">
            <a:avLst/>
          </a:prstGeom>
          <a:noFill/>
          <a:ln>
            <a:noFill/>
          </a:ln>
        </p:spPr>
        <p:txBody>
          <a:bodyPr spcFirstLastPara="1" wrap="square" lIns="0" tIns="0" rIns="0" bIns="0" anchor="t" anchorCtr="0">
            <a:spAutoFit/>
          </a:bodyPr>
          <a:lstStyle/>
          <a:p>
            <a:pPr marL="182245" indent="-171450">
              <a:lnSpc>
                <a:spcPct val="107000"/>
              </a:lnSpc>
              <a:spcAft>
                <a:spcPts val="240"/>
              </a:spcAft>
              <a:buFont typeface="Arial" panose="020B0604020202020204" pitchFamily="34" charset="0"/>
              <a:buChar char="•"/>
            </a:pPr>
            <a:r>
              <a:rPr lang="en-CA" sz="3600" dirty="0">
                <a:effectLst/>
                <a:latin typeface="Montserrat "/>
                <a:ea typeface="Calibri" panose="020F0502020204030204" pitchFamily="34" charset="0"/>
              </a:rPr>
              <a:t> Despite regular and ongoing advocacy to Minister’s office and the Ministry of Health there has been no response to the overall progress of the Task Force Report</a:t>
            </a:r>
            <a:r>
              <a:rPr lang="en-CA" sz="3600" dirty="0">
                <a:latin typeface="Montserrat "/>
                <a:ea typeface="Calibri" panose="020F0502020204030204" pitchFamily="34" charset="0"/>
              </a:rPr>
              <a:t>.</a:t>
            </a:r>
          </a:p>
          <a:p>
            <a:pPr marL="182245" indent="-17145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182245" indent="-17145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182245" indent="-17145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 We stay firm on our core asks to the Government and will reinitiate them immediately after the next election and the appointment of a new Minister of Health.</a:t>
            </a:r>
          </a:p>
          <a:p>
            <a:pPr marL="182245" indent="-171450">
              <a:lnSpc>
                <a:spcPct val="107000"/>
              </a:lnSpc>
              <a:spcAft>
                <a:spcPts val="240"/>
              </a:spcAft>
              <a:buFont typeface="Arial" panose="020B0604020202020204" pitchFamily="34" charset="0"/>
              <a:buChar char="•"/>
            </a:pPr>
            <a:endParaRPr lang="en-CA" sz="3600" dirty="0">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272649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140081" y="162016"/>
            <a:ext cx="1734109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Calls to Action to Government of Ontario</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609600" y="2329278"/>
            <a:ext cx="17197137" cy="7386638"/>
          </a:xfrm>
          <a:prstGeom prst="rect">
            <a:avLst/>
          </a:prstGeom>
          <a:noFill/>
          <a:ln>
            <a:noFill/>
          </a:ln>
        </p:spPr>
        <p:txBody>
          <a:bodyPr spcFirstLastPara="1" wrap="square" lIns="0" tIns="0" rIns="0" bIns="0" anchor="t" anchorCtr="0">
            <a:spAutoFit/>
          </a:bodyPr>
          <a:lstStyle/>
          <a:p>
            <a:pPr marL="342900" lvl="0" indent="-342900">
              <a:lnSpc>
                <a:spcPct val="150000"/>
              </a:lnSpc>
              <a:buFont typeface="+mj-lt"/>
              <a:buAutoNum type="arabicPeriod"/>
            </a:pPr>
            <a:r>
              <a:rPr lang="en-US" sz="3200" dirty="0">
                <a:solidFill>
                  <a:srgbClr val="222222"/>
                </a:solidFill>
                <a:effectLst/>
                <a:latin typeface="Montserrat "/>
                <a:ea typeface="Arial Unicode MS"/>
                <a:cs typeface="Helvetica Neue"/>
              </a:rPr>
              <a:t>To implement and fund the recommendations in the Business case for a Centre of Excellence in Toronto, regional MCS safe clinics and local, specifically trained primary care, submitted in 2013.</a:t>
            </a:r>
            <a:endParaRPr lang="en-CA" sz="3200" dirty="0">
              <a:solidFill>
                <a:srgbClr val="222222"/>
              </a:solidFill>
              <a:effectLst/>
              <a:latin typeface="Montserrat "/>
              <a:ea typeface="Arial Unicode MS"/>
            </a:endParaRPr>
          </a:p>
          <a:p>
            <a:pPr marL="342900" lvl="0" indent="-342900">
              <a:lnSpc>
                <a:spcPct val="150000"/>
              </a:lnSpc>
              <a:buFont typeface="+mj-lt"/>
              <a:buAutoNum type="arabicPeriod"/>
            </a:pPr>
            <a:r>
              <a:rPr lang="en-US" sz="3200" dirty="0">
                <a:solidFill>
                  <a:srgbClr val="222222"/>
                </a:solidFill>
                <a:effectLst/>
                <a:latin typeface="Montserrat "/>
                <a:ea typeface="Arial Unicode MS"/>
                <a:cs typeface="Helvetica Neue"/>
              </a:rPr>
              <a:t>To immediately release </a:t>
            </a:r>
            <a:r>
              <a:rPr lang="en-US" sz="3200" b="1" dirty="0">
                <a:solidFill>
                  <a:srgbClr val="222222"/>
                </a:solidFill>
                <a:effectLst/>
                <a:latin typeface="Montserrat "/>
                <a:ea typeface="Arial Unicode MS"/>
                <a:cs typeface="Helvetica Neue"/>
              </a:rPr>
              <a:t>Laying the Groundwork</a:t>
            </a:r>
            <a:r>
              <a:rPr lang="en-US" sz="3200" dirty="0">
                <a:solidFill>
                  <a:srgbClr val="222222"/>
                </a:solidFill>
                <a:effectLst/>
                <a:latin typeface="Montserrat "/>
                <a:ea typeface="Arial Unicode MS"/>
                <a:cs typeface="Helvetica Neue"/>
              </a:rPr>
              <a:t>, an action plan developed by Dr. Brian Schwartz, former Vice President, Public Health Ontario, and submitted to the Minister of Health in July 2021.</a:t>
            </a:r>
            <a:endParaRPr lang="en-CA" sz="3200" dirty="0">
              <a:solidFill>
                <a:srgbClr val="222222"/>
              </a:solidFill>
              <a:effectLst/>
              <a:latin typeface="Montserrat "/>
              <a:ea typeface="Arial Unicode MS"/>
            </a:endParaRPr>
          </a:p>
          <a:p>
            <a:pPr marL="342900" lvl="0" indent="-342900">
              <a:lnSpc>
                <a:spcPct val="150000"/>
              </a:lnSpc>
              <a:buFont typeface="+mj-lt"/>
              <a:buAutoNum type="arabicPeriod"/>
            </a:pPr>
            <a:r>
              <a:rPr lang="en-US" sz="3200" dirty="0">
                <a:solidFill>
                  <a:srgbClr val="222222"/>
                </a:solidFill>
                <a:effectLst/>
                <a:latin typeface="Montserrat "/>
                <a:ea typeface="Arial Unicode MS"/>
                <a:cs typeface="Helvetica Neue"/>
              </a:rPr>
              <a:t>To immediately fund the development of case definitions and clinical guidelines for best practices and clinical pathways; fund development of clinical curriculum and require Ontario universities to incorporate this curriculum along with research projects into medical schools and public health schools</a:t>
            </a:r>
            <a:r>
              <a:rPr lang="en-US" sz="1800" dirty="0">
                <a:solidFill>
                  <a:srgbClr val="222222"/>
                </a:solidFill>
                <a:effectLst/>
                <a:latin typeface="Times New Roman" panose="02020603050405020304" pitchFamily="18" charset="0"/>
                <a:ea typeface="Arial Unicode MS"/>
                <a:cs typeface="Helvetica Neue"/>
              </a:rPr>
              <a:t>.</a:t>
            </a:r>
            <a:endParaRPr lang="en-CA" sz="1800" dirty="0">
              <a:solidFill>
                <a:srgbClr val="222222"/>
              </a:solidFill>
              <a:effectLst/>
              <a:latin typeface="Times New Roman" panose="02020603050405020304" pitchFamily="18" charset="0"/>
              <a:ea typeface="Arial Unicode MS"/>
            </a:endParaRPr>
          </a:p>
        </p:txBody>
      </p:sp>
    </p:spTree>
    <p:extLst>
      <p:ext uri="{BB962C8B-B14F-4D97-AF65-F5344CB8AC3E}">
        <p14:creationId xmlns:p14="http://schemas.microsoft.com/office/powerpoint/2010/main" val="2910603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140081" y="162016"/>
            <a:ext cx="17341095" cy="199439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Action Plan Release:  Freedom of Information Request</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84883"/>
            <a:ext cx="17098600" cy="6751528"/>
          </a:xfrm>
          <a:prstGeom prst="rect">
            <a:avLst/>
          </a:prstGeom>
          <a:noFill/>
          <a:ln>
            <a:noFill/>
          </a:ln>
        </p:spPr>
        <p:txBody>
          <a:bodyPr spcFirstLastPara="1" wrap="square" lIns="0" tIns="0" rIns="0" bIns="0" anchor="t" anchorCtr="0">
            <a:spAutoFit/>
          </a:bodyPr>
          <a:lstStyle/>
          <a:p>
            <a:pPr marL="582295" indent="-57150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The NDP submitted a FOI request in 2022.</a:t>
            </a:r>
          </a:p>
          <a:p>
            <a:pPr marL="582295" indent="-57150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582295" indent="-57150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CareNow Ontario received a redacted report that only left the table of contents and the name of the people consulted.</a:t>
            </a:r>
          </a:p>
          <a:p>
            <a:pPr marL="582295" indent="-57150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582295" indent="-57150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The NDP has gone through three levels of appeal with no success.</a:t>
            </a:r>
          </a:p>
          <a:p>
            <a:pPr marL="582295" indent="-57150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582295" indent="-57150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The NDP has run out of options to appeal so this process has now been deemed closed unsuccessfully.</a:t>
            </a:r>
          </a:p>
          <a:p>
            <a:pPr marL="10795">
              <a:lnSpc>
                <a:spcPct val="107000"/>
              </a:lnSpc>
              <a:spcAft>
                <a:spcPts val="240"/>
              </a:spcAft>
            </a:pPr>
            <a:endParaRPr lang="en-CA" sz="3600" dirty="0">
              <a:latin typeface="Calibri" panose="020F0502020204030204" pitchFamily="34" charset="0"/>
              <a:ea typeface="Calibri" panose="020F0502020204030204" pitchFamily="34" charset="0"/>
            </a:endParaRPr>
          </a:p>
          <a:p>
            <a:pPr marL="10795">
              <a:lnSpc>
                <a:spcPct val="107000"/>
              </a:lnSpc>
              <a:spcAft>
                <a:spcPts val="240"/>
              </a:spcAft>
            </a:pPr>
            <a:endParaRPr lang="en-CA" sz="3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50862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140081" y="162016"/>
            <a:ext cx="17341095" cy="199439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Action Plan on Task Force Report on              Environmental Health</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4303422"/>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3600" b="1" dirty="0">
                <a:effectLst/>
                <a:latin typeface="Montserrat "/>
                <a:ea typeface="Calibri" panose="020F0502020204030204" pitchFamily="34" charset="0"/>
              </a:rPr>
              <a:t>Possible Next Steps</a:t>
            </a:r>
            <a:r>
              <a:rPr lang="en-CA" sz="3600" dirty="0">
                <a:effectLst/>
                <a:latin typeface="Montserrat "/>
                <a:ea typeface="Calibri" panose="020F0502020204030204" pitchFamily="34" charset="0"/>
              </a:rPr>
              <a:t>:</a:t>
            </a:r>
          </a:p>
          <a:p>
            <a:pPr marL="10795">
              <a:lnSpc>
                <a:spcPct val="107000"/>
              </a:lnSpc>
              <a:spcAft>
                <a:spcPts val="240"/>
              </a:spcAft>
            </a:pPr>
            <a:endParaRPr lang="en-CA" sz="3600" dirty="0">
              <a:effectLst/>
              <a:latin typeface="Montserrat "/>
              <a:ea typeface="Calibri" panose="020F0502020204030204" pitchFamily="34" charset="0"/>
            </a:endParaRPr>
          </a:p>
          <a:p>
            <a:pPr marL="182245" indent="-17145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Meet with the NDP, Green Party and the Liberals prior to the election to see if we can get their support.</a:t>
            </a:r>
          </a:p>
          <a:p>
            <a:pPr marL="182245" indent="-17145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a:p>
            <a:pPr marL="182245" indent="-171450">
              <a:lnSpc>
                <a:spcPct val="107000"/>
              </a:lnSpc>
              <a:spcAft>
                <a:spcPts val="240"/>
              </a:spcAft>
              <a:buFont typeface="Arial" panose="020B0604020202020204" pitchFamily="34" charset="0"/>
              <a:buChar char="•"/>
            </a:pPr>
            <a:r>
              <a:rPr lang="en-CA" sz="3600" dirty="0">
                <a:latin typeface="Montserrat "/>
                <a:ea typeface="Calibri" panose="020F0502020204030204" pitchFamily="34" charset="0"/>
              </a:rPr>
              <a:t>Election is expected in spring 2025.</a:t>
            </a:r>
          </a:p>
          <a:p>
            <a:pPr marL="182245" indent="-171450">
              <a:lnSpc>
                <a:spcPct val="107000"/>
              </a:lnSpc>
              <a:spcAft>
                <a:spcPts val="240"/>
              </a:spcAft>
              <a:buFont typeface="Arial" panose="020B0604020202020204" pitchFamily="34" charset="0"/>
              <a:buChar char="•"/>
            </a:pPr>
            <a:endParaRPr lang="en-CA" sz="3600" dirty="0">
              <a:latin typeface="Montserrat "/>
              <a:ea typeface="Calibri" panose="020F0502020204030204" pitchFamily="34" charset="0"/>
            </a:endParaRPr>
          </a:p>
        </p:txBody>
      </p:sp>
    </p:spTree>
    <p:extLst>
      <p:ext uri="{BB962C8B-B14F-4D97-AF65-F5344CB8AC3E}">
        <p14:creationId xmlns:p14="http://schemas.microsoft.com/office/powerpoint/2010/main" val="100810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Housekeeping</a:t>
            </a:r>
          </a:p>
        </p:txBody>
      </p:sp>
      <p:sp>
        <p:nvSpPr>
          <p:cNvPr id="5" name="Content Placeholder 4"/>
          <p:cNvSpPr>
            <a:spLocks noGrp="1"/>
          </p:cNvSpPr>
          <p:nvPr>
            <p:ph idx="1"/>
          </p:nvPr>
        </p:nvSpPr>
        <p:spPr>
          <a:xfrm>
            <a:off x="1257300" y="3655287"/>
            <a:ext cx="15773400" cy="5879238"/>
          </a:xfrm>
        </p:spPr>
        <p:txBody>
          <a:bodyPr>
            <a:normAutofit/>
          </a:bodyPr>
          <a:lstStyle/>
          <a:p>
            <a:pPr marL="0" indent="0">
              <a:buNone/>
            </a:pPr>
            <a:r>
              <a:rPr lang="en-CA" sz="3000" b="1" dirty="0"/>
              <a:t>Recording</a:t>
            </a:r>
          </a:p>
          <a:p>
            <a:r>
              <a:rPr lang="en-CA" sz="3000" dirty="0"/>
              <a:t>This webinar will be recorded for minute taking purposes only.</a:t>
            </a:r>
          </a:p>
          <a:p>
            <a:r>
              <a:rPr lang="en-CA" sz="3000" dirty="0"/>
              <a:t>You will be prompted with the window below, please press CONTINUE to remain in the webinar and feel free to turn your video off.</a:t>
            </a:r>
          </a:p>
          <a:p>
            <a:endParaRPr lang="en-CA" sz="3000" dirty="0"/>
          </a:p>
          <a:p>
            <a:endParaRPr lang="en-CA" dirty="0"/>
          </a:p>
          <a:p>
            <a:pPr marL="0" indent="0">
              <a:spcBef>
                <a:spcPts val="0"/>
              </a:spcBef>
              <a:buNone/>
            </a:pPr>
            <a:endParaRPr lang="en-CA" b="1" dirty="0"/>
          </a:p>
          <a:p>
            <a:endParaRPr lang="en-CA" dirty="0"/>
          </a:p>
        </p:txBody>
      </p:sp>
      <p:sp>
        <p:nvSpPr>
          <p:cNvPr id="6" name="Slide Number Placeholder 5"/>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5</a:t>
            </a:fld>
            <a:endParaRPr lang="en-CA" dirty="0"/>
          </a:p>
        </p:txBody>
      </p:sp>
      <p:pic>
        <p:nvPicPr>
          <p:cNvPr id="7" name="Picture 6"/>
          <p:cNvPicPr/>
          <p:nvPr/>
        </p:nvPicPr>
        <p:blipFill>
          <a:blip r:embed="rId3">
            <a:extLst>
              <a:ext uri="{28A0092B-C50C-407E-A947-70E740481C1C}">
                <a14:useLocalDpi xmlns:a14="http://schemas.microsoft.com/office/drawing/2010/main"/>
              </a:ext>
            </a:extLst>
          </a:blip>
          <a:srcRect/>
          <a:stretch>
            <a:fillRect/>
          </a:stretch>
        </p:blipFill>
        <p:spPr bwMode="auto">
          <a:xfrm>
            <a:off x="1257300" y="2582937"/>
            <a:ext cx="15773400" cy="890904"/>
          </a:xfrm>
          <a:prstGeom prst="rect">
            <a:avLst/>
          </a:prstGeom>
          <a:noFill/>
          <a:ln>
            <a:noFill/>
          </a:ln>
        </p:spPr>
      </p:pic>
      <p:pic>
        <p:nvPicPr>
          <p:cNvPr id="8" name="Picture 4" descr="Download Zoom vector logo (.EPS + .SVG) - Seeklogo.ne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38591" b="38092"/>
          <a:stretch/>
        </p:blipFill>
        <p:spPr bwMode="auto">
          <a:xfrm>
            <a:off x="9870236" y="514945"/>
            <a:ext cx="7654170" cy="17847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2331714" y="5986243"/>
            <a:ext cx="9728571" cy="2892857"/>
          </a:xfrm>
          <a:prstGeom prst="rect">
            <a:avLst/>
          </a:prstGeom>
        </p:spPr>
      </p:pic>
    </p:spTree>
    <p:extLst>
      <p:ext uri="{BB962C8B-B14F-4D97-AF65-F5344CB8AC3E}">
        <p14:creationId xmlns:p14="http://schemas.microsoft.com/office/powerpoint/2010/main" val="12095861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p:cNvSpPr txBox="1"/>
          <p:nvPr/>
        </p:nvSpPr>
        <p:spPr>
          <a:xfrm>
            <a:off x="140081" y="162016"/>
            <a:ext cx="17341095"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2.  CEP Primary Care Tool </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594699" y="2242302"/>
            <a:ext cx="17098600" cy="8529964"/>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Each year CEP is funded by the Ministry of Health to develop tools for primary care physicians.  This work is funded through the Primary Care branch.</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CareNow Ontario is not clear on who in the Ministry of Health advocated that the CEP Tool for ME, FM, POTs and MCS be on the list for development in 2023-24.</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Not clear if this tool </a:t>
            </a:r>
            <a:r>
              <a:rPr lang="en-CA" sz="3600" dirty="0">
                <a:latin typeface="Montserrat "/>
                <a:ea typeface="Calibri" panose="020F0502020204030204" pitchFamily="34" charset="0"/>
              </a:rPr>
              <a:t>was</a:t>
            </a: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 a result of the ‘unreleased’ implementation plan.</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Currently no evidence of other work being done</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CareNow Ontario has been clear with Ministry of Health and CEP, that while we cautiously support the development of </a:t>
            </a:r>
            <a:r>
              <a:rPr kumimoji="0" lang="en-CA" sz="3600" b="0" i="0" u="none" strike="noStrike" kern="0" cap="none" spc="0" normalizeH="0" baseline="0" noProof="0" dirty="0" err="1">
                <a:ln>
                  <a:noFill/>
                </a:ln>
                <a:solidFill>
                  <a:srgbClr val="000000"/>
                </a:solidFill>
                <a:effectLst/>
                <a:uLnTx/>
                <a:uFillTx/>
                <a:latin typeface="Montserrat "/>
                <a:ea typeface="Calibri" panose="020F0502020204030204" pitchFamily="34" charset="0"/>
                <a:cs typeface="Arial"/>
                <a:sym typeface="Arial"/>
              </a:rPr>
              <a:t>thse</a:t>
            </a: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 tools, it is by NO MEANS sufficient to meet the vision of the Business case for the Centre of Excellence.</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3526816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5712B8D1-E97C-9842-20B4-20974985026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2A86DA9-171C-1591-08D3-0AF663517F21}"/>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879741A1-C2C7-3ED2-8BDB-776D9A4ABED9}"/>
              </a:ext>
            </a:extLst>
          </p:cNvPr>
          <p:cNvSpPr txBox="1"/>
          <p:nvPr/>
        </p:nvSpPr>
        <p:spPr>
          <a:xfrm>
            <a:off x="140081" y="162016"/>
            <a:ext cx="17341095"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2.  CEP Primary Care Tool </a:t>
            </a:r>
          </a:p>
        </p:txBody>
      </p:sp>
      <p:sp>
        <p:nvSpPr>
          <p:cNvPr id="6" name="TextBox 5">
            <a:extLst>
              <a:ext uri="{FF2B5EF4-FFF2-40B4-BE49-F238E27FC236}">
                <a16:creationId xmlns:a16="http://schemas.microsoft.com/office/drawing/2014/main" id="{F7CDB360-DB26-5F44-43EF-14A47ABFDBFF}"/>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035F6186-7839-258A-F266-E39C5C589737}"/>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65FAE641-591E-7D14-C758-028B397A3798}"/>
              </a:ext>
            </a:extLst>
          </p:cNvPr>
          <p:cNvSpPr txBox="1"/>
          <p:nvPr/>
        </p:nvSpPr>
        <p:spPr>
          <a:xfrm>
            <a:off x="711074" y="2242302"/>
            <a:ext cx="17098600" cy="8753165"/>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Denise Magi, on behalf of </a:t>
            </a:r>
            <a:r>
              <a:rPr lang="en-CA" sz="3600" dirty="0">
                <a:latin typeface="Montserrat "/>
                <a:ea typeface="Calibri" panose="020F0502020204030204" pitchFamily="34" charset="0"/>
              </a:rPr>
              <a:t>CareNow Ontario was a member of the Topic Expert Group (TEG) and spent many hours on the development of these tools.</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In late summer, 2024, three tools were released:  FM, ME/CFS and POTS and posted on the CEP website. These tools will be very helpful for physicians and nurse practitioners with patients with these conditions.</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lang="en-CA" sz="3600" dirty="0">
              <a:latin typeface="Montserrat "/>
              <a:ea typeface="Calibri" panose="020F050202020403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As of today, the tools have been downloaded 3515 times</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At the same time, one very damaging and misleading paragraph was put on the CEP website re MCS</a:t>
            </a:r>
            <a:endParaRPr lang="en-CA" sz="3600" dirty="0">
              <a:latin typeface="Montserrat "/>
              <a:ea typeface="Calibri" panose="020F050202020403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35600808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0A80187-176C-BC00-788B-313B023263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4D3087-F4E7-2766-2210-AC82CE93DB2D}"/>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582B2FCB-5BB5-7A4F-C50D-18FC4CF11811}"/>
              </a:ext>
            </a:extLst>
          </p:cNvPr>
          <p:cNvSpPr txBox="1"/>
          <p:nvPr/>
        </p:nvSpPr>
        <p:spPr>
          <a:xfrm>
            <a:off x="140081" y="162016"/>
            <a:ext cx="17341095"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2.  CEP Primary Care Tool </a:t>
            </a:r>
          </a:p>
        </p:txBody>
      </p:sp>
      <p:sp>
        <p:nvSpPr>
          <p:cNvPr id="6" name="TextBox 5">
            <a:extLst>
              <a:ext uri="{FF2B5EF4-FFF2-40B4-BE49-F238E27FC236}">
                <a16:creationId xmlns:a16="http://schemas.microsoft.com/office/drawing/2014/main" id="{A2684469-F06B-651F-C5E6-1AD387CB2700}"/>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6F426877-A007-D41F-A9EB-7FCDF444A802}"/>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35C95B6-0D6F-0AEA-334C-5455220FB70E}"/>
              </a:ext>
            </a:extLst>
          </p:cNvPr>
          <p:cNvSpPr txBox="1"/>
          <p:nvPr/>
        </p:nvSpPr>
        <p:spPr>
          <a:xfrm>
            <a:off x="594699" y="2242302"/>
            <a:ext cx="17098600" cy="8778813"/>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a:t>
            </a: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On May 15 Awareness Day, CareNow Ontario held a webinar to share the positive news of the three developed tools and to present the problems with the one MCS paragraph. </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CareNow Ontario immediately sent a letter to the Minister of Health and requested that this paragraph be removed.  </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France Gelinas, NDP supported our request and met with the Minister on our behalf.</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Two weeks later the damaging paragraph was removed. </a:t>
            </a: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2130945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57F3117-4B98-C1A4-CB70-2706F588148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F9A4BAF-04FC-1909-8F35-47BBA0ED92D0}"/>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0164E0A7-B06A-3818-5D1F-A972EB24DEEF}"/>
              </a:ext>
            </a:extLst>
          </p:cNvPr>
          <p:cNvSpPr txBox="1"/>
          <p:nvPr/>
        </p:nvSpPr>
        <p:spPr>
          <a:xfrm>
            <a:off x="140081" y="162016"/>
            <a:ext cx="17341095" cy="19943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2.  Primary Care Tool  for MCS – Sessional Paper Q 222 by F. Gelinas – May 2024</a:t>
            </a:r>
          </a:p>
        </p:txBody>
      </p:sp>
      <p:sp>
        <p:nvSpPr>
          <p:cNvPr id="6" name="TextBox 5">
            <a:extLst>
              <a:ext uri="{FF2B5EF4-FFF2-40B4-BE49-F238E27FC236}">
                <a16:creationId xmlns:a16="http://schemas.microsoft.com/office/drawing/2014/main" id="{DAD4FADA-ECFD-BB7F-D228-D591CA82B898}"/>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A75C816E-59E2-1B53-3F00-2BA48791C1A9}"/>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8027E0AB-267A-11E7-1CD6-A60C093FC064}"/>
              </a:ext>
            </a:extLst>
          </p:cNvPr>
          <p:cNvSpPr txBox="1"/>
          <p:nvPr/>
        </p:nvSpPr>
        <p:spPr>
          <a:xfrm>
            <a:off x="594699" y="2242302"/>
            <a:ext cx="17098600" cy="6371039"/>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a:t>
            </a:r>
            <a:endParaRPr lang="en-CA" sz="2800" dirty="0">
              <a:latin typeface="Montserrat "/>
              <a:ea typeface="Calibri" panose="020F050202020403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US" sz="3200" dirty="0">
                <a:effectLst/>
                <a:latin typeface="Arial" panose="020B0604020202020204" pitchFamily="34" charset="0"/>
                <a:ea typeface="Arial" panose="020B0604020202020204" pitchFamily="34" charset="0"/>
              </a:rPr>
              <a:t>In May 2024, MPP France Gelinas followed up with a Sessional Paper Q 222 to the Minister </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lang="en-US" sz="3200" dirty="0">
              <a:latin typeface="Arial" panose="020B0604020202020204" pitchFamily="34" charset="0"/>
              <a:ea typeface="Arial" panose="020B060402020202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US" sz="3200" dirty="0">
                <a:effectLst/>
                <a:latin typeface="Arial" panose="020B0604020202020204" pitchFamily="34" charset="0"/>
                <a:ea typeface="Arial" panose="020B0604020202020204" pitchFamily="34" charset="0"/>
              </a:rPr>
              <a:t>Would the Minister of Health please indicate when her</a:t>
            </a:r>
            <a:r>
              <a:rPr lang="en-US" sz="3200" spc="-2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Ministry</a:t>
            </a:r>
            <a:r>
              <a:rPr lang="en-US" sz="3200" spc="-2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will</a:t>
            </a:r>
            <a:r>
              <a:rPr lang="en-US" sz="3200" spc="-1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develop</a:t>
            </a:r>
            <a:r>
              <a:rPr lang="en-US" sz="3200" spc="-1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a</a:t>
            </a:r>
            <a:r>
              <a:rPr lang="en-US" sz="3200" spc="-1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multiple</a:t>
            </a:r>
            <a:r>
              <a:rPr lang="en-US" sz="3200" spc="-1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chemical</a:t>
            </a:r>
            <a:r>
              <a:rPr lang="en-US" sz="3200" spc="-2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sensitivity</a:t>
            </a:r>
            <a:r>
              <a:rPr lang="en-US" sz="3200" spc="-2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(MCS)</a:t>
            </a:r>
            <a:r>
              <a:rPr lang="en-US" sz="3200" spc="-2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tool</a:t>
            </a:r>
            <a:r>
              <a:rPr lang="en-US" sz="3200" spc="-2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for</a:t>
            </a:r>
            <a:r>
              <a:rPr lang="en-US" sz="3200" spc="-2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family</a:t>
            </a:r>
            <a:r>
              <a:rPr lang="en-US" sz="3200" spc="-10"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physicians</a:t>
            </a:r>
            <a:r>
              <a:rPr lang="en-US" sz="3200" spc="-25" dirty="0">
                <a:effectLst/>
                <a:latin typeface="Arial" panose="020B0604020202020204" pitchFamily="34" charset="0"/>
                <a:ea typeface="Arial" panose="020B0604020202020204" pitchFamily="34" charset="0"/>
              </a:rPr>
              <a:t> </a:t>
            </a:r>
            <a:r>
              <a:rPr lang="en-US" sz="3200" dirty="0">
                <a:effectLst/>
                <a:latin typeface="Arial" panose="020B0604020202020204" pitchFamily="34" charset="0"/>
                <a:ea typeface="Arial" panose="020B0604020202020204" pitchFamily="34" charset="0"/>
              </a:rPr>
              <a:t>that is equivalent to fibromyalgia, </a:t>
            </a:r>
            <a:r>
              <a:rPr lang="en-US" sz="3200" dirty="0" err="1">
                <a:effectLst/>
                <a:latin typeface="Arial" panose="020B0604020202020204" pitchFamily="34" charset="0"/>
                <a:ea typeface="Arial" panose="020B0604020202020204" pitchFamily="34" charset="0"/>
              </a:rPr>
              <a:t>myalgic</a:t>
            </a:r>
            <a:r>
              <a:rPr lang="en-US" sz="3200" dirty="0">
                <a:effectLst/>
                <a:latin typeface="Arial" panose="020B0604020202020204" pitchFamily="34" charset="0"/>
                <a:ea typeface="Arial" panose="020B0604020202020204" pitchFamily="34" charset="0"/>
              </a:rPr>
              <a:t> encephalomyelitis/chronic fatigue syndrome and Postural Orthostatic Tachycardia Syndrome that reflects the evidence and protocols that MCS is a multi-system, biophysical, toxicological condition impacted by exposure to chemicals. (Sessional Paper No. 222) (Tabled by MPP </a:t>
            </a:r>
            <a:r>
              <a:rPr lang="en-US" sz="3200" dirty="0" err="1">
                <a:effectLst/>
                <a:latin typeface="Arial" panose="020B0604020202020204" pitchFamily="34" charset="0"/>
                <a:ea typeface="Arial" panose="020B0604020202020204" pitchFamily="34" charset="0"/>
              </a:rPr>
              <a:t>Gélinas</a:t>
            </a:r>
            <a:r>
              <a:rPr lang="en-US" sz="3200" dirty="0">
                <a:effectLst/>
                <a:latin typeface="Arial" panose="020B0604020202020204" pitchFamily="34" charset="0"/>
                <a:ea typeface="Arial" panose="020B0604020202020204" pitchFamily="34" charset="0"/>
              </a:rPr>
              <a:t>, France (Nickel Belt), </a:t>
            </a:r>
            <a:r>
              <a:rPr lang="en-US" sz="3200" spc="-10" dirty="0">
                <a:effectLst/>
                <a:latin typeface="Arial" panose="020B0604020202020204" pitchFamily="34" charset="0"/>
                <a:ea typeface="Arial" panose="020B0604020202020204" pitchFamily="34" charset="0"/>
              </a:rPr>
              <a:t>05/27/2024)</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985731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D4A9736E-E9C0-0063-964D-90D08F366A2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4B91A6-AC55-40ED-7AB7-8188C9B733E0}"/>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6CB5F077-FDD5-835A-CC5A-8E1E9B588229}"/>
              </a:ext>
            </a:extLst>
          </p:cNvPr>
          <p:cNvSpPr txBox="1"/>
          <p:nvPr/>
        </p:nvSpPr>
        <p:spPr>
          <a:xfrm>
            <a:off x="140081" y="162016"/>
            <a:ext cx="17341095" cy="19943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2.  Primary Care Tool  for MCS – Sessional Paper Q 222 by F. Gelinas – May 2024</a:t>
            </a:r>
          </a:p>
        </p:txBody>
      </p:sp>
      <p:sp>
        <p:nvSpPr>
          <p:cNvPr id="6" name="TextBox 5">
            <a:extLst>
              <a:ext uri="{FF2B5EF4-FFF2-40B4-BE49-F238E27FC236}">
                <a16:creationId xmlns:a16="http://schemas.microsoft.com/office/drawing/2014/main" id="{229DC9E2-0643-BE46-CA77-DBDC0E8A4F53}"/>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68C94395-612E-E667-414E-DE5A7BD7FE49}"/>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938187FA-F21A-1C15-9C3E-039DB2252F5A}"/>
              </a:ext>
            </a:extLst>
          </p:cNvPr>
          <p:cNvSpPr txBox="1"/>
          <p:nvPr/>
        </p:nvSpPr>
        <p:spPr>
          <a:xfrm>
            <a:off x="594699" y="2242302"/>
            <a:ext cx="17098600" cy="8141011"/>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CA" sz="3600" dirty="0">
                <a:latin typeface="Montserrat "/>
                <a:ea typeface="Calibri" panose="020F0502020204030204" pitchFamily="34" charset="0"/>
              </a:rPr>
              <a:t>.</a:t>
            </a:r>
            <a:endParaRPr lang="en-CA" sz="2800" dirty="0">
              <a:latin typeface="Montserrat "/>
              <a:ea typeface="Calibri" panose="020F050202020403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US" sz="2800" dirty="0">
                <a:effectLst/>
                <a:latin typeface="Arial" panose="020B0604020202020204" pitchFamily="34" charset="0"/>
                <a:ea typeface="Arial" panose="020B0604020202020204" pitchFamily="34" charset="0"/>
              </a:rPr>
              <a:t>Response by Minister:  Nov 21, 2024</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lang="en-US" sz="2800" dirty="0">
              <a:latin typeface="Arial" panose="020B0604020202020204" pitchFamily="34" charset="0"/>
              <a:ea typeface="Arial" panose="020B0604020202020204" pitchFamily="34" charset="0"/>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lang="en-US" sz="2800" dirty="0">
                <a:effectLst/>
                <a:latin typeface="Arial" panose="020B0604020202020204" pitchFamily="34" charset="0"/>
                <a:ea typeface="Arial" panose="020B0604020202020204" pitchFamily="34" charset="0"/>
              </a:rPr>
              <a:t>First states that people with MCS can receive services from interprofessional pc teams across Ontario – and that they announced an increased investment of $110M in 2024</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28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11760" marR="408940"/>
            <a:r>
              <a:rPr lang="en-US" sz="2800" dirty="0">
                <a:effectLst/>
                <a:latin typeface="Arial" panose="020B0604020202020204" pitchFamily="34" charset="0"/>
                <a:ea typeface="Arial" panose="020B0604020202020204" pitchFamily="34" charset="0"/>
              </a:rPr>
              <a:t>“Ontario</a:t>
            </a:r>
            <a:r>
              <a:rPr lang="en-US" sz="2800" spc="-1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Health’s</a:t>
            </a:r>
            <a:r>
              <a:rPr lang="en-US" sz="2800" spc="-2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Quality</a:t>
            </a:r>
            <a:r>
              <a:rPr lang="en-US" sz="2800" spc="-2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Standards</a:t>
            </a:r>
            <a:r>
              <a:rPr lang="en-US" sz="2800" spc="-2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are</a:t>
            </a:r>
            <a:r>
              <a:rPr lang="en-US" sz="2800" spc="-2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voluntary</a:t>
            </a:r>
            <a:r>
              <a:rPr lang="en-US" sz="2800" spc="-2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tools</a:t>
            </a:r>
            <a:r>
              <a:rPr lang="en-US" sz="2800" spc="-1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for</a:t>
            </a:r>
            <a:r>
              <a:rPr lang="en-US" sz="2800" spc="-1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health</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care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practitioners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and</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outline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what high-quality care looks like for conditions and processes where there are </a:t>
            </a:r>
            <a:r>
              <a:rPr lang="en-US" sz="2800" b="1" i="1" dirty="0">
                <a:effectLst/>
                <a:latin typeface="Arial" panose="020B0604020202020204" pitchFamily="34" charset="0"/>
                <a:ea typeface="Arial" panose="020B0604020202020204" pitchFamily="34" charset="0"/>
              </a:rPr>
              <a:t>large variations in how care is delivered, or where there are gaps between the care provided in Ontario and the care patients should receive.</a:t>
            </a:r>
            <a:endParaRPr lang="en-CA" sz="2800" b="1" i="1" dirty="0">
              <a:effectLst/>
              <a:latin typeface="Arial" panose="020B0604020202020204" pitchFamily="34" charset="0"/>
              <a:ea typeface="Arial" panose="020B0604020202020204" pitchFamily="34" charset="0"/>
            </a:endParaRPr>
          </a:p>
          <a:p>
            <a:r>
              <a:rPr lang="en-US" sz="2800" dirty="0">
                <a:effectLst/>
                <a:latin typeface="Arial" panose="020B0604020202020204" pitchFamily="34" charset="0"/>
                <a:ea typeface="Arial" panose="020B0604020202020204" pitchFamily="34" charset="0"/>
              </a:rPr>
              <a:t> </a:t>
            </a:r>
            <a:endParaRPr lang="en-CA" sz="2800" dirty="0">
              <a:effectLst/>
              <a:latin typeface="Arial" panose="020B0604020202020204" pitchFamily="34" charset="0"/>
              <a:ea typeface="Arial" panose="020B0604020202020204" pitchFamily="34" charset="0"/>
            </a:endParaRPr>
          </a:p>
          <a:p>
            <a:pPr marL="111760" marR="412115"/>
            <a:r>
              <a:rPr lang="en-US" sz="2800" dirty="0">
                <a:effectLst/>
                <a:latin typeface="Arial" panose="020B0604020202020204" pitchFamily="34" charset="0"/>
                <a:ea typeface="Arial" panose="020B0604020202020204" pitchFamily="34" charset="0"/>
              </a:rPr>
              <a:t>While there is no Quality Standard for MCS, there may be Quality Standards that address symptoms related to MCS (e.g., asthma).”</a:t>
            </a:r>
          </a:p>
          <a:p>
            <a:pPr marL="111760" marR="412115"/>
            <a:endParaRPr lang="en-US" sz="2800" dirty="0">
              <a:latin typeface="Arial" panose="020B0604020202020204" pitchFamily="34" charset="0"/>
              <a:ea typeface="Arial" panose="020B0604020202020204" pitchFamily="34" charset="0"/>
            </a:endParaRPr>
          </a:p>
          <a:p>
            <a:pPr marL="111760" marR="412115"/>
            <a:r>
              <a:rPr lang="en-US" sz="2800" dirty="0">
                <a:effectLst/>
                <a:latin typeface="Arial" panose="020B0604020202020204" pitchFamily="34" charset="0"/>
                <a:ea typeface="Arial" panose="020B0604020202020204" pitchFamily="34" charset="0"/>
              </a:rPr>
              <a:t>Then provides information on how to request such as standard be developed</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1402654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p:cNvSpPr txBox="1"/>
          <p:nvPr/>
        </p:nvSpPr>
        <p:spPr>
          <a:xfrm>
            <a:off x="160842" y="357247"/>
            <a:ext cx="17538319"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3.2  Attack on MCS:  The Binkley article</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14911774"/>
          </a:xfrm>
          <a:prstGeom prst="rect">
            <a:avLst/>
          </a:prstGeom>
          <a:noFill/>
          <a:ln>
            <a:noFill/>
          </a:ln>
        </p:spPr>
        <p:txBody>
          <a:bodyPr spcFirstLastPara="1" wrap="square" lIns="0" tIns="0" rIns="0" bIns="0" anchor="t" anchorCtr="0">
            <a:spAutoFit/>
          </a:bodyPr>
          <a:lstStyle/>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 In September 2023, Dr Farah Tabassum alerted us to an article written by Dr Binkley that was released on-line in the journal of Allergy Clinical Immunology Practice</a:t>
            </a: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The hard copy of the article was published in November 2023.</a:t>
            </a: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The article takes a psychological approach to the causation of MCS.  </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Dr Binkley is an associate professor, dept of medicine, Division of Clinical Immunology and Allergy; and staff at St Michaels and Sunnybrook</a:t>
            </a: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2800" b="0" i="0" u="none" strike="noStrike" kern="0" cap="none" spc="0" normalizeH="0" baseline="0" noProof="0" dirty="0">
                <a:ln>
                  <a:noFill/>
                </a:ln>
                <a:solidFill>
                  <a:srgbClr val="000000"/>
                </a:solidFill>
                <a:effectLst/>
                <a:uLnTx/>
                <a:uFillTx/>
                <a:latin typeface="Montserrat "/>
                <a:ea typeface="Times New Roman" panose="02020603050405020304" pitchFamily="18" charset="0"/>
                <a:cs typeface="Calibri" panose="020F0502020204030204" pitchFamily="34" charset="0"/>
                <a:sym typeface="Arial"/>
              </a:rPr>
              <a:t>Binkley KE. Multiple chemical sensitivity/idiopathic environmental intolerance: A practical approach to diagnosis and management. J Allergy Clin Immunol </a:t>
            </a:r>
            <a:r>
              <a:rPr kumimoji="0" lang="en-CA" sz="2800" b="0" i="0" u="none" strike="noStrike" kern="0" cap="none" spc="0" normalizeH="0" baseline="0" noProof="0" dirty="0" err="1">
                <a:ln>
                  <a:noFill/>
                </a:ln>
                <a:solidFill>
                  <a:srgbClr val="000000"/>
                </a:solidFill>
                <a:effectLst/>
                <a:uLnTx/>
                <a:uFillTx/>
                <a:latin typeface="Montserrat "/>
                <a:ea typeface="Times New Roman" panose="02020603050405020304" pitchFamily="18" charset="0"/>
                <a:cs typeface="Calibri" panose="020F0502020204030204" pitchFamily="34" charset="0"/>
                <a:sym typeface="Arial"/>
              </a:rPr>
              <a:t>Pract</a:t>
            </a:r>
            <a:r>
              <a:rPr kumimoji="0" lang="en-CA" sz="2800" b="0" i="0" u="none" strike="noStrike" kern="0" cap="none" spc="0" normalizeH="0" baseline="0" noProof="0" dirty="0">
                <a:ln>
                  <a:noFill/>
                </a:ln>
                <a:solidFill>
                  <a:srgbClr val="000000"/>
                </a:solidFill>
                <a:effectLst/>
                <a:uLnTx/>
                <a:uFillTx/>
                <a:latin typeface="Montserrat "/>
                <a:ea typeface="Times New Roman" panose="02020603050405020304" pitchFamily="18" charset="0"/>
                <a:cs typeface="Calibri" panose="020F0502020204030204" pitchFamily="34" charset="0"/>
                <a:sym typeface="Arial"/>
              </a:rPr>
              <a:t>. Forthcoming 2023; S2213-2198(23)00961-3. https://doi.org/10.1016/j.jaip.2023.08.039</a:t>
            </a:r>
            <a:endParaRPr kumimoji="0" lang="en-CA" sz="28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Times New Roman" panose="02020603050405020304" pitchFamily="18" charset="0"/>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Response:  Letters to the Editors (limit 500 words)</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Psychological approach is dangerous to patients</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Did not sue recent research</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Outlined the biophysical toxicological school of thought.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The Environmental Health Centre physicians lead by John Molot</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CareNow Ontario and Ontario Environmental Health Advocates:  big thanks to Varda and Maureen</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rPr>
              <a:t>ASEQ and their national organization.</a:t>
            </a: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40734787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p:cNvSpPr txBox="1"/>
          <p:nvPr/>
        </p:nvSpPr>
        <p:spPr>
          <a:xfrm>
            <a:off x="140081" y="751694"/>
            <a:ext cx="15474135"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Attack on MCS:  The Binkley article</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17098600" cy="10290253"/>
          </a:xfrm>
          <a:prstGeom prst="rect">
            <a:avLst/>
          </a:prstGeom>
          <a:noFill/>
          <a:ln>
            <a:noFill/>
          </a:ln>
        </p:spPr>
        <p:txBody>
          <a:bodyPr spcFirstLastPara="1" wrap="square" lIns="0" tIns="0" rIns="0" bIns="0" anchor="t" anchorCtr="0">
            <a:spAutoFit/>
          </a:bodyPr>
          <a:lstStyle/>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Letters to the Editors (limit 500 words) submitted</a:t>
            </a:r>
          </a:p>
          <a:p>
            <a:pPr marL="582295" marR="0" lvl="3"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Psychological approach is dangerous to patients</a:t>
            </a:r>
          </a:p>
          <a:p>
            <a:pPr marL="582295" marR="0" lvl="3"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Did not use recent research</a:t>
            </a:r>
          </a:p>
          <a:p>
            <a:pPr marL="582295" marR="0" lvl="3"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Outlined the biophysical toxicological school of thought.</a:t>
            </a:r>
          </a:p>
          <a:p>
            <a:pPr marL="10795" marR="0" lvl="3"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12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endParaRPr>
          </a:p>
          <a:p>
            <a:pPr marL="10795" marR="0" lvl="3" indent="0" algn="l" defTabSz="914400" rtl="0" eaLnBrk="1" fontAlgn="auto" latinLnBrk="0" hangingPunct="1">
              <a:lnSpc>
                <a:spcPct val="107000"/>
              </a:lnSpc>
              <a:spcBef>
                <a:spcPts val="0"/>
              </a:spcBef>
              <a:spcAft>
                <a:spcPts val="240"/>
              </a:spcAft>
              <a:buClr>
                <a:srgbClr val="000000"/>
              </a:buClr>
              <a:buSzTx/>
              <a:buFont typeface="Arial"/>
              <a:buNone/>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By:</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The Environmental Health Centre physicians lead by John Molot</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CareNow Ontario and Ontario Environmental Health Advocates:  big thanks to Varda and Maureen</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ASEQ and their national organization.</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lang="en-CA" sz="1200" dirty="0">
              <a:latin typeface="Montserrat "/>
              <a:ea typeface="Calibri" panose="020F0502020204030204" pitchFamily="34" charset="0"/>
            </a:endParaRP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These letters were published in February 2024 in the Journal of Allergy and Clinical Immunology.</a:t>
            </a:r>
          </a:p>
          <a:p>
            <a:pPr marL="582295" marR="0" lvl="0" indent="-57150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5618726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p:cNvSpPr txBox="1"/>
          <p:nvPr/>
        </p:nvSpPr>
        <p:spPr>
          <a:xfrm>
            <a:off x="8277232" y="868845"/>
            <a:ext cx="9291553" cy="766363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rPr>
              <a:t>Advocacy Workplan for 2025</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rPr>
              <a:t> </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CC1722AC-1B13-3101-CA77-BA2CF16C0D72}"/>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40003919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CF87D66F-702E-6BA7-9714-E1874241FB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0630052-2EF0-7335-0099-BDC00F784B40}"/>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39ECFBF8-B83F-CFF9-B728-0E1E4996E82F}"/>
              </a:ext>
            </a:extLst>
          </p:cNvPr>
          <p:cNvSpPr txBox="1"/>
          <p:nvPr/>
        </p:nvSpPr>
        <p:spPr>
          <a:xfrm>
            <a:off x="140081" y="751694"/>
            <a:ext cx="15474135" cy="19943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a:t>
            </a:r>
            <a:r>
              <a:rPr lang="en-US" sz="5400" b="1" dirty="0">
                <a:solidFill>
                  <a:srgbClr val="FFFFFF"/>
                </a:solidFill>
                <a:latin typeface="Montserrat Black" pitchFamily="2" charset="77"/>
                <a:ea typeface="Tenor Sans"/>
                <a:cs typeface="Tenor Sans"/>
                <a:sym typeface="Tenor Sans"/>
              </a:rPr>
              <a:t>1.  Advocacy for a Centre of Excellence	</a:t>
            </a:r>
            <a:endPar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endParaRPr>
          </a:p>
        </p:txBody>
      </p:sp>
      <p:sp>
        <p:nvSpPr>
          <p:cNvPr id="6" name="TextBox 5">
            <a:extLst>
              <a:ext uri="{FF2B5EF4-FFF2-40B4-BE49-F238E27FC236}">
                <a16:creationId xmlns:a16="http://schemas.microsoft.com/office/drawing/2014/main" id="{F9C5844A-CBD4-7CB4-4D3C-B1CA2485BA0C}"/>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1D154BA8-175A-B1C6-A488-DEAC632DD4ED}"/>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BEF3A58A-3D9A-6D24-3BAD-9E9B7D905DF2}"/>
              </a:ext>
            </a:extLst>
          </p:cNvPr>
          <p:cNvSpPr txBox="1"/>
          <p:nvPr/>
        </p:nvSpPr>
        <p:spPr>
          <a:xfrm>
            <a:off x="708137" y="3068258"/>
            <a:ext cx="17098600" cy="5514651"/>
          </a:xfrm>
          <a:prstGeom prst="rect">
            <a:avLst/>
          </a:prstGeom>
          <a:noFill/>
          <a:ln>
            <a:noFill/>
          </a:ln>
        </p:spPr>
        <p:txBody>
          <a:bodyPr spcFirstLastPara="1" wrap="square" lIns="0" tIns="0" rIns="0" bIns="0" anchor="t" anchorCtr="0">
            <a:spAutoFit/>
          </a:bodyPr>
          <a:lstStyle/>
          <a:p>
            <a:pPr marL="753745" marR="0" lvl="0" indent="-742950" algn="l" defTabSz="914400" rtl="0" eaLnBrk="1" fontAlgn="auto" latinLnBrk="0" hangingPunct="1">
              <a:lnSpc>
                <a:spcPct val="107000"/>
              </a:lnSpc>
              <a:spcBef>
                <a:spcPts val="0"/>
              </a:spcBef>
              <a:spcAft>
                <a:spcPts val="240"/>
              </a:spcAft>
              <a:buClr>
                <a:srgbClr val="000000"/>
              </a:buClr>
              <a:buSzTx/>
              <a:buFont typeface="+mj-lt"/>
              <a:buAutoNum type="arabicPeriod"/>
              <a:tabLst/>
              <a:defRPr/>
            </a:pPr>
            <a:r>
              <a:rPr lang="en-CA" sz="3600" dirty="0">
                <a:latin typeface="Montserrat "/>
                <a:ea typeface="Calibri" panose="020F0502020204030204" pitchFamily="34" charset="0"/>
              </a:rPr>
              <a:t>Prior to the Election:  Meet with the NDP, Green Party and the Liberals to gain their support for the release of the Implementation Report and the funding to implement the recommendations..</a:t>
            </a:r>
          </a:p>
          <a:p>
            <a:pPr marL="753745" marR="0" lvl="0" indent="-742950" algn="l" defTabSz="914400" rtl="0" eaLnBrk="1" fontAlgn="auto" latinLnBrk="0" hangingPunct="1">
              <a:lnSpc>
                <a:spcPct val="107000"/>
              </a:lnSpc>
              <a:spcBef>
                <a:spcPts val="0"/>
              </a:spcBef>
              <a:spcAft>
                <a:spcPts val="240"/>
              </a:spcAft>
              <a:buClr>
                <a:srgbClr val="000000"/>
              </a:buClr>
              <a:buSzTx/>
              <a:buFont typeface="+mj-lt"/>
              <a:buAutoNum type="arabicPeriod"/>
              <a:tabLst/>
              <a:defRPr/>
            </a:pPr>
            <a:endParaRPr lang="en-CA" sz="3600" dirty="0">
              <a:latin typeface="Montserrat "/>
              <a:ea typeface="Calibri" panose="020F0502020204030204" pitchFamily="34" charset="0"/>
            </a:endParaRPr>
          </a:p>
          <a:p>
            <a:pPr marL="753745" marR="0" lvl="0" indent="-742950" algn="l" defTabSz="914400" rtl="0" eaLnBrk="1" fontAlgn="auto" latinLnBrk="0" hangingPunct="1">
              <a:lnSpc>
                <a:spcPct val="107000"/>
              </a:lnSpc>
              <a:spcBef>
                <a:spcPts val="0"/>
              </a:spcBef>
              <a:spcAft>
                <a:spcPts val="240"/>
              </a:spcAft>
              <a:buClr>
                <a:srgbClr val="000000"/>
              </a:buClr>
              <a:buSzTx/>
              <a:buFont typeface="+mj-lt"/>
              <a:buAutoNum type="arabicPeriod"/>
              <a:tabLst/>
              <a:defRPr/>
            </a:pPr>
            <a:r>
              <a:rPr kumimoji="0" lang="en-CA" sz="3600" b="0" i="0" u="none" strike="noStrike" kern="0" cap="none" spc="0" normalizeH="0" baseline="0" noProof="0" dirty="0">
                <a:ln>
                  <a:noFill/>
                </a:ln>
                <a:solidFill>
                  <a:srgbClr val="000000"/>
                </a:solidFill>
                <a:effectLst/>
                <a:uLnTx/>
                <a:uFillTx/>
                <a:latin typeface="Montserrat "/>
                <a:ea typeface="Calibri" panose="020F0502020204030204" pitchFamily="34" charset="0"/>
                <a:cs typeface="Arial"/>
                <a:sym typeface="Arial"/>
              </a:rPr>
              <a:t>After the Election, meet with the new Minister of Health</a:t>
            </a: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0795" marR="0" lvl="0" indent="0" algn="l" defTabSz="914400" rtl="0" eaLnBrk="1" fontAlgn="auto" latinLnBrk="0" hangingPunct="1">
              <a:lnSpc>
                <a:spcPct val="107000"/>
              </a:lnSpc>
              <a:spcBef>
                <a:spcPts val="0"/>
              </a:spcBef>
              <a:spcAft>
                <a:spcPts val="240"/>
              </a:spcAft>
              <a:buClr>
                <a:srgbClr val="000000"/>
              </a:buClr>
              <a:buSzTx/>
              <a:buFont typeface="Arial"/>
              <a:buNone/>
              <a:tabLst/>
              <a:defRPr/>
            </a:pPr>
            <a:endParaRPr kumimoji="0" lang="en-CA" sz="36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Arial"/>
              <a:sym typeface="Arial"/>
            </a:endParaRPr>
          </a:p>
          <a:p>
            <a:pPr marL="182245" marR="0" lvl="0" indent="-171450" algn="l" defTabSz="914400" rtl="0" eaLnBrk="1" fontAlgn="auto" latinLnBrk="0" hangingPunct="1">
              <a:lnSpc>
                <a:spcPct val="107000"/>
              </a:lnSpc>
              <a:spcBef>
                <a:spcPts val="0"/>
              </a:spcBef>
              <a:spcAft>
                <a:spcPts val="240"/>
              </a:spcAft>
              <a:buClr>
                <a:srgbClr val="000000"/>
              </a:buClr>
              <a:buSzTx/>
              <a:buFont typeface="Arial" panose="020B0604020202020204" pitchFamily="34" charset="0"/>
              <a:buChar char="•"/>
              <a:tabLst/>
              <a:defRPr/>
            </a:pPr>
            <a:endParaRPr kumimoji="0" lang="en-CA" sz="3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a:sym typeface="Arial"/>
            </a:endParaRPr>
          </a:p>
        </p:txBody>
      </p:sp>
    </p:spTree>
    <p:extLst>
      <p:ext uri="{BB962C8B-B14F-4D97-AF65-F5344CB8AC3E}">
        <p14:creationId xmlns:p14="http://schemas.microsoft.com/office/powerpoint/2010/main" val="2148378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E981F079-D996-B9AD-DD80-A07BE87A13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7490355-73AB-7F29-39E6-B2CBFDDA9365}"/>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A1B40674-CA4A-95A3-B20E-18C02AA25953}"/>
              </a:ext>
            </a:extLst>
          </p:cNvPr>
          <p:cNvSpPr txBox="1"/>
          <p:nvPr/>
        </p:nvSpPr>
        <p:spPr>
          <a:xfrm>
            <a:off x="140081" y="751694"/>
            <a:ext cx="15474135" cy="99719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a:t>
            </a:r>
            <a:r>
              <a:rPr lang="en-US" sz="5400" b="1" dirty="0">
                <a:solidFill>
                  <a:srgbClr val="FFFFFF"/>
                </a:solidFill>
                <a:latin typeface="Montserrat Black" pitchFamily="2" charset="77"/>
                <a:ea typeface="Tenor Sans"/>
                <a:cs typeface="Tenor Sans"/>
                <a:sym typeface="Tenor Sans"/>
              </a:rPr>
              <a:t>2. Primary Care Tools	</a:t>
            </a:r>
            <a:endPar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endParaRPr>
          </a:p>
        </p:txBody>
      </p:sp>
      <p:sp>
        <p:nvSpPr>
          <p:cNvPr id="6" name="TextBox 5">
            <a:extLst>
              <a:ext uri="{FF2B5EF4-FFF2-40B4-BE49-F238E27FC236}">
                <a16:creationId xmlns:a16="http://schemas.microsoft.com/office/drawing/2014/main" id="{9EF53632-840A-023B-2952-153CF2EB2E26}"/>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80A631DE-96D7-E208-F071-C37C54E8AA2E}"/>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4B76545A-64FE-BBFF-55CC-663E29EF2848}"/>
              </a:ext>
            </a:extLst>
          </p:cNvPr>
          <p:cNvSpPr txBox="1"/>
          <p:nvPr/>
        </p:nvSpPr>
        <p:spPr>
          <a:xfrm>
            <a:off x="708137" y="3068258"/>
            <a:ext cx="17579862" cy="6001515"/>
          </a:xfrm>
          <a:prstGeom prst="rect">
            <a:avLst/>
          </a:prstGeom>
          <a:noFill/>
          <a:ln>
            <a:noFill/>
          </a:ln>
        </p:spPr>
        <p:txBody>
          <a:bodyPr spcFirstLastPara="1" wrap="square" lIns="0" tIns="0" rIns="0" bIns="0" anchor="t" anchorCtr="0">
            <a:spAutoFit/>
          </a:bodyPr>
          <a:lstStyle/>
          <a:p>
            <a:pPr marL="753745" marR="0" lvl="0" indent="-742950" algn="l" defTabSz="914400" rtl="0" eaLnBrk="1" fontAlgn="auto" latinLnBrk="0" hangingPunct="1">
              <a:lnSpc>
                <a:spcPct val="107000"/>
              </a:lnSpc>
              <a:spcBef>
                <a:spcPts val="0"/>
              </a:spcBef>
              <a:spcAft>
                <a:spcPts val="240"/>
              </a:spcAft>
              <a:buClr>
                <a:srgbClr val="000000"/>
              </a:buClr>
              <a:buSzTx/>
              <a:buFont typeface="+mj-lt"/>
              <a:buAutoNum type="arabicPeriod"/>
              <a:tabLst/>
              <a:defRPr/>
            </a:pPr>
            <a:r>
              <a:rPr lang="en-CA" sz="3200" dirty="0">
                <a:latin typeface="Montserrat "/>
                <a:ea typeface="Calibri" panose="020F0502020204030204" pitchFamily="34" charset="0"/>
              </a:rPr>
              <a:t>Follow-up re: the letter sent to the Minister of Health requesting:</a:t>
            </a:r>
          </a:p>
          <a:p>
            <a:pPr marL="753745" marR="0" lvl="0" indent="-742950" algn="l" defTabSz="914400" rtl="0" eaLnBrk="1" fontAlgn="auto" latinLnBrk="0" hangingPunct="1">
              <a:lnSpc>
                <a:spcPct val="107000"/>
              </a:lnSpc>
              <a:spcBef>
                <a:spcPts val="0"/>
              </a:spcBef>
              <a:spcAft>
                <a:spcPts val="240"/>
              </a:spcAft>
              <a:buClr>
                <a:srgbClr val="000000"/>
              </a:buClr>
              <a:buSzTx/>
              <a:buFont typeface="+mj-lt"/>
              <a:buAutoNum type="arabicPeriod"/>
              <a:tabLst/>
              <a:defRPr/>
            </a:pPr>
            <a:endParaRPr lang="en-CA" sz="3200" dirty="0">
              <a:latin typeface="Montserrat "/>
              <a:ea typeface="Calibri" panose="020F0502020204030204" pitchFamily="34" charset="0"/>
            </a:endParaRPr>
          </a:p>
          <a:p>
            <a:pPr marL="582295" lvl="3" indent="-571500">
              <a:lnSpc>
                <a:spcPct val="107000"/>
              </a:lnSpc>
              <a:spcAft>
                <a:spcPts val="240"/>
              </a:spcAft>
              <a:buFont typeface="Arial" panose="020B0604020202020204" pitchFamily="34" charset="0"/>
              <a:buChar char="•"/>
              <a:defRPr/>
            </a:pPr>
            <a:r>
              <a:rPr lang="en-CA" sz="3200" dirty="0">
                <a:latin typeface="Montserrat "/>
                <a:ea typeface="Calibri" panose="020F0502020204030204" pitchFamily="34" charset="0"/>
              </a:rPr>
              <a:t>that the Ministry of Health fund CEP to develop a tool for MCS using approved experts and the same process as was used for the other three tools.</a:t>
            </a:r>
          </a:p>
          <a:p>
            <a:pPr marL="582295" lvl="3" indent="-571500">
              <a:lnSpc>
                <a:spcPct val="107000"/>
              </a:lnSpc>
              <a:spcAft>
                <a:spcPts val="240"/>
              </a:spcAft>
              <a:buFont typeface="Arial" panose="020B0604020202020204" pitchFamily="34" charset="0"/>
              <a:buChar char="•"/>
              <a:defRPr/>
            </a:pPr>
            <a:r>
              <a:rPr lang="en-CA" sz="3200" dirty="0">
                <a:latin typeface="Montserrat "/>
                <a:ea typeface="Calibri" panose="020F0502020204030204" pitchFamily="34" charset="0"/>
              </a:rPr>
              <a:t>That the MOH fund a process to develop clinical guidelines for MCS</a:t>
            </a:r>
          </a:p>
          <a:p>
            <a:pPr marL="582295" lvl="1" indent="-571500">
              <a:lnSpc>
                <a:spcPct val="107000"/>
              </a:lnSpc>
              <a:spcAft>
                <a:spcPts val="240"/>
              </a:spcAft>
              <a:buFont typeface="Arial" panose="020B0604020202020204" pitchFamily="34" charset="0"/>
              <a:buChar char="•"/>
              <a:defRPr/>
            </a:pPr>
            <a:endParaRPr lang="en-CA" sz="3200" dirty="0">
              <a:latin typeface="Montserrat "/>
              <a:ea typeface="Calibri" panose="020F0502020204030204" pitchFamily="34" charset="0"/>
            </a:endParaRPr>
          </a:p>
          <a:p>
            <a:pPr marL="753745" lvl="1" indent="-742950">
              <a:lnSpc>
                <a:spcPct val="107000"/>
              </a:lnSpc>
              <a:spcAft>
                <a:spcPts val="240"/>
              </a:spcAft>
              <a:buAutoNum type="arabicPeriod" startAt="2"/>
              <a:defRPr/>
            </a:pPr>
            <a:r>
              <a:rPr lang="en-CA" sz="3200" dirty="0">
                <a:latin typeface="Montserrat "/>
                <a:ea typeface="Calibri" panose="020F0502020204030204" pitchFamily="34" charset="0"/>
              </a:rPr>
              <a:t>Follow-up with Centre for Effective Practice re implementing a distribution strategy so that more physicians and nurse practitioners become aware of the tools for FM, ME/CFS and POTs</a:t>
            </a:r>
          </a:p>
          <a:p>
            <a:pPr marL="753745" lvl="1" indent="-742950">
              <a:lnSpc>
                <a:spcPct val="107000"/>
              </a:lnSpc>
              <a:spcAft>
                <a:spcPts val="240"/>
              </a:spcAft>
              <a:buAutoNum type="arabicPeriod" startAt="2"/>
              <a:defRPr/>
            </a:pPr>
            <a:endParaRPr lang="en-CA" sz="3200" dirty="0">
              <a:latin typeface="Montserrat "/>
              <a:ea typeface="Calibri" panose="020F0502020204030204" pitchFamily="34" charset="0"/>
            </a:endParaRPr>
          </a:p>
          <a:p>
            <a:pPr marL="753745" lvl="1" indent="-742950">
              <a:lnSpc>
                <a:spcPct val="107000"/>
              </a:lnSpc>
              <a:spcAft>
                <a:spcPts val="240"/>
              </a:spcAft>
              <a:buAutoNum type="arabicPeriod" startAt="2"/>
              <a:defRPr/>
            </a:pPr>
            <a:r>
              <a:rPr lang="en-CA" sz="3200" dirty="0">
                <a:latin typeface="Montserrat "/>
                <a:ea typeface="Calibri" panose="020F0502020204030204" pitchFamily="34" charset="0"/>
              </a:rPr>
              <a:t>Follow-up with Ontario Health re developing a Quality Standard re MCS.</a:t>
            </a:r>
          </a:p>
        </p:txBody>
      </p:sp>
    </p:spTree>
    <p:extLst>
      <p:ext uri="{BB962C8B-B14F-4D97-AF65-F5344CB8AC3E}">
        <p14:creationId xmlns:p14="http://schemas.microsoft.com/office/powerpoint/2010/main" val="1919620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Voting:</a:t>
            </a:r>
          </a:p>
        </p:txBody>
      </p:sp>
      <p:sp>
        <p:nvSpPr>
          <p:cNvPr id="5" name="Content Placeholder 4"/>
          <p:cNvSpPr>
            <a:spLocks noGrp="1"/>
          </p:cNvSpPr>
          <p:nvPr>
            <p:ph idx="1"/>
          </p:nvPr>
        </p:nvSpPr>
        <p:spPr>
          <a:xfrm>
            <a:off x="1257300" y="2542497"/>
            <a:ext cx="15773400" cy="6992028"/>
          </a:xfrm>
        </p:spPr>
        <p:txBody>
          <a:bodyPr>
            <a:normAutofit/>
          </a:bodyPr>
          <a:lstStyle/>
          <a:p>
            <a:r>
              <a:rPr lang="en-CA" sz="3000" dirty="0"/>
              <a:t>For ease of process on zoom, each motion already has a recorded mover and seconder that you will see on the screen.</a:t>
            </a:r>
          </a:p>
          <a:p>
            <a:pPr marL="0" indent="0">
              <a:buNone/>
            </a:pPr>
            <a:endParaRPr lang="en-CA" sz="3000" dirty="0"/>
          </a:p>
          <a:p>
            <a:r>
              <a:rPr lang="en-CA" sz="3000" dirty="0"/>
              <a:t>We will do a roll call vote for each motion.  Please note that some people are holding proxies and when they vote they will announce the number of votes including their own.  </a:t>
            </a:r>
            <a:r>
              <a:rPr lang="en-CA" sz="3000" dirty="0" err="1"/>
              <a:t>ie</a:t>
            </a:r>
            <a:r>
              <a:rPr lang="en-CA" sz="3000" dirty="0"/>
              <a:t>.  Yes 3 votes.   Or  Yes 2  No 1 </a:t>
            </a:r>
          </a:p>
          <a:p>
            <a:pPr marL="0" indent="0">
              <a:buNone/>
            </a:pPr>
            <a:endParaRPr lang="en-CA" sz="3000" dirty="0"/>
          </a:p>
          <a:p>
            <a:r>
              <a:rPr lang="en-CA" sz="3000" dirty="0"/>
              <a:t>The Chair of the meeting, will not vote, except for their proxies, unless there is a tie.</a:t>
            </a:r>
          </a:p>
          <a:p>
            <a:pPr marL="82550" indent="0">
              <a:buNone/>
            </a:pPr>
            <a:r>
              <a:rPr lang="en-CA" sz="3000" dirty="0"/>
              <a:t>.</a:t>
            </a:r>
          </a:p>
          <a:p>
            <a:endParaRPr lang="en-CA" dirty="0"/>
          </a:p>
          <a:p>
            <a:pPr marL="0" indent="0">
              <a:spcBef>
                <a:spcPts val="0"/>
              </a:spcBef>
              <a:buNone/>
            </a:pPr>
            <a:endParaRPr lang="en-CA" b="1" dirty="0"/>
          </a:p>
          <a:p>
            <a:endParaRPr lang="en-CA" dirty="0"/>
          </a:p>
        </p:txBody>
      </p:sp>
      <p:sp>
        <p:nvSpPr>
          <p:cNvPr id="6" name="Slide Number Placeholder 5"/>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6</a:t>
            </a:fld>
            <a:endParaRPr lang="en-CA" dirty="0"/>
          </a:p>
        </p:txBody>
      </p:sp>
      <p:pic>
        <p:nvPicPr>
          <p:cNvPr id="8" name="Picture 4" descr="Download Zoom vector logo (.EPS + .SVG) - Seeklogo.ne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8591" b="38092"/>
          <a:stretch/>
        </p:blipFill>
        <p:spPr bwMode="auto">
          <a:xfrm>
            <a:off x="9870236" y="514945"/>
            <a:ext cx="7654170" cy="178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2786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6938483D-1A5B-F9D6-F39C-411023E8C60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556470B-6169-CC1A-9F8D-07FC1D34AEB3}"/>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E31E5016-A8A9-6711-2193-52A9E7B14EDD}"/>
              </a:ext>
            </a:extLst>
          </p:cNvPr>
          <p:cNvSpPr txBox="1"/>
          <p:nvPr/>
        </p:nvSpPr>
        <p:spPr>
          <a:xfrm>
            <a:off x="140081" y="162016"/>
            <a:ext cx="15474135" cy="19943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a:t>
            </a:r>
            <a:r>
              <a:rPr lang="en-US" sz="5400" b="1" dirty="0">
                <a:solidFill>
                  <a:srgbClr val="FFFFFF"/>
                </a:solidFill>
                <a:latin typeface="Montserrat Black" pitchFamily="2" charset="77"/>
                <a:ea typeface="Tenor Sans"/>
                <a:cs typeface="Tenor Sans"/>
                <a:sym typeface="Tenor Sans"/>
              </a:rPr>
              <a:t>2. Hospitals as safe spaces for people with ES/MCS &amp; EHS</a:t>
            </a:r>
            <a:endPar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endParaRPr>
          </a:p>
        </p:txBody>
      </p:sp>
      <p:sp>
        <p:nvSpPr>
          <p:cNvPr id="6" name="TextBox 5">
            <a:extLst>
              <a:ext uri="{FF2B5EF4-FFF2-40B4-BE49-F238E27FC236}">
                <a16:creationId xmlns:a16="http://schemas.microsoft.com/office/drawing/2014/main" id="{04382D5F-6799-A421-7529-B65DCEC118FE}"/>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9EA090F7-5F7A-E84D-23AE-852ACD5C6259}"/>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D6D2FF73-BC8A-A274-FE4B-A53D54CDD119}"/>
              </a:ext>
            </a:extLst>
          </p:cNvPr>
          <p:cNvSpPr txBox="1"/>
          <p:nvPr/>
        </p:nvSpPr>
        <p:spPr>
          <a:xfrm>
            <a:off x="594699" y="2239171"/>
            <a:ext cx="17098600" cy="6525312"/>
          </a:xfrm>
          <a:prstGeom prst="rect">
            <a:avLst/>
          </a:prstGeom>
          <a:noFill/>
          <a:ln>
            <a:noFill/>
          </a:ln>
        </p:spPr>
        <p:txBody>
          <a:bodyPr spcFirstLastPara="1" wrap="square" lIns="0" tIns="0" rIns="0" bIns="0" anchor="t" anchorCtr="0">
            <a:spAutoFit/>
          </a:bodyPr>
          <a:lstStyle/>
          <a:p>
            <a:pPr marL="10795" marR="0" lvl="0" algn="l" defTabSz="914400" rtl="0" eaLnBrk="1" fontAlgn="auto" latinLnBrk="0" hangingPunct="1">
              <a:lnSpc>
                <a:spcPct val="107000"/>
              </a:lnSpc>
              <a:spcBef>
                <a:spcPts val="0"/>
              </a:spcBef>
              <a:spcAft>
                <a:spcPts val="240"/>
              </a:spcAft>
              <a:buClr>
                <a:srgbClr val="000000"/>
              </a:buClr>
              <a:buSzTx/>
              <a:tabLst/>
              <a:defRPr/>
            </a:pPr>
            <a:r>
              <a:rPr lang="en-CA" sz="3600" b="1" dirty="0">
                <a:latin typeface="Montserrat "/>
                <a:ea typeface="Calibri" panose="020F0502020204030204" pitchFamily="34" charset="0"/>
              </a:rPr>
              <a:t>Step 1:</a:t>
            </a: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200" dirty="0">
                <a:latin typeface="Montserrat "/>
                <a:ea typeface="Calibri" panose="020F0502020204030204" pitchFamily="34" charset="0"/>
              </a:rPr>
              <a:t>Varda Burstyn is in the final stages of developing a kit for patients with ES/MCS &amp; EHS to advocate for a care plan when they go to their local hospitals.</a:t>
            </a:r>
          </a:p>
          <a:p>
            <a:pPr marL="10795" marR="0" lvl="0" algn="l" defTabSz="914400" rtl="0" eaLnBrk="1" fontAlgn="auto" latinLnBrk="0" hangingPunct="1">
              <a:lnSpc>
                <a:spcPct val="107000"/>
              </a:lnSpc>
              <a:spcBef>
                <a:spcPts val="0"/>
              </a:spcBef>
              <a:spcAft>
                <a:spcPts val="240"/>
              </a:spcAft>
              <a:buClr>
                <a:srgbClr val="000000"/>
              </a:buClr>
              <a:buSzTx/>
              <a:tabLst/>
              <a:defRPr/>
            </a:pPr>
            <a:endParaRPr lang="en-CA" sz="3200" dirty="0">
              <a:latin typeface="Montserrat "/>
              <a:ea typeface="Calibri" panose="020F0502020204030204" pitchFamily="34" charset="0"/>
            </a:endParaRP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200" dirty="0">
                <a:latin typeface="Montserrat "/>
                <a:ea typeface="Calibri" panose="020F0502020204030204" pitchFamily="34" charset="0"/>
              </a:rPr>
              <a:t>This kit includes a step-by-step guide, sample accommodation agreements that you can share with your hospitals, sample letters you need to get from your physicians and so on</a:t>
            </a:r>
          </a:p>
          <a:p>
            <a:pPr marL="10795" marR="0" lvl="0" algn="l" defTabSz="914400" rtl="0" eaLnBrk="1" fontAlgn="auto" latinLnBrk="0" hangingPunct="1">
              <a:spcBef>
                <a:spcPts val="0"/>
              </a:spcBef>
              <a:spcAft>
                <a:spcPts val="240"/>
              </a:spcAft>
              <a:buClr>
                <a:srgbClr val="000000"/>
              </a:buClr>
              <a:buSzTx/>
              <a:tabLst/>
              <a:defRPr/>
            </a:pPr>
            <a:endParaRPr lang="en-CA" sz="3200" dirty="0">
              <a:latin typeface="Montserrat "/>
              <a:ea typeface="Calibri" panose="020F0502020204030204" pitchFamily="34" charset="0"/>
            </a:endParaRP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200" dirty="0">
                <a:latin typeface="Montserrat "/>
                <a:ea typeface="Calibri" panose="020F0502020204030204" pitchFamily="34" charset="0"/>
              </a:rPr>
              <a:t>This tool kit will be uploaded to the CareNow Ontario website once it is completed</a:t>
            </a:r>
          </a:p>
          <a:p>
            <a:pPr marL="10795" marR="0" lvl="0" algn="l" defTabSz="914400" rtl="0" eaLnBrk="1" fontAlgn="auto" latinLnBrk="0" hangingPunct="1">
              <a:spcBef>
                <a:spcPts val="0"/>
              </a:spcBef>
              <a:spcAft>
                <a:spcPts val="240"/>
              </a:spcAft>
              <a:buClr>
                <a:srgbClr val="000000"/>
              </a:buClr>
              <a:buSzTx/>
              <a:tabLst/>
              <a:defRPr/>
            </a:pPr>
            <a:endParaRPr lang="en-CA" sz="3200" dirty="0">
              <a:latin typeface="Montserrat "/>
              <a:ea typeface="Calibri" panose="020F0502020204030204" pitchFamily="34" charset="0"/>
            </a:endParaRP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200" dirty="0">
                <a:latin typeface="Montserrat "/>
                <a:ea typeface="Calibri" panose="020F0502020204030204" pitchFamily="34" charset="0"/>
              </a:rPr>
              <a:t>CareNow Ontario will hold a webinar with members and friends to walk through the kit and show you how to use it with your physicians and hospitals.</a:t>
            </a:r>
          </a:p>
        </p:txBody>
      </p:sp>
    </p:spTree>
    <p:extLst>
      <p:ext uri="{BB962C8B-B14F-4D97-AF65-F5344CB8AC3E}">
        <p14:creationId xmlns:p14="http://schemas.microsoft.com/office/powerpoint/2010/main" val="11049831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5">
          <a:extLst>
            <a:ext uri="{FF2B5EF4-FFF2-40B4-BE49-F238E27FC236}">
              <a16:creationId xmlns:a16="http://schemas.microsoft.com/office/drawing/2014/main" id="{722340DA-AADA-F5AA-40DC-1452A1F022A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E86787-E8AB-71FF-AED7-EDA5916E9DDB}"/>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panose="020B0604020202020204"/>
              <a:ea typeface="+mn-ea"/>
              <a:cs typeface="+mn-cs"/>
              <a:sym typeface="Arial"/>
            </a:endParaRPr>
          </a:p>
        </p:txBody>
      </p:sp>
      <p:sp>
        <p:nvSpPr>
          <p:cNvPr id="108" name="Google Shape;108;p14">
            <a:extLst>
              <a:ext uri="{FF2B5EF4-FFF2-40B4-BE49-F238E27FC236}">
                <a16:creationId xmlns:a16="http://schemas.microsoft.com/office/drawing/2014/main" id="{8356341D-AC8A-BE41-C715-26C02389353C}"/>
              </a:ext>
            </a:extLst>
          </p:cNvPr>
          <p:cNvSpPr txBox="1"/>
          <p:nvPr/>
        </p:nvSpPr>
        <p:spPr>
          <a:xfrm>
            <a:off x="140081" y="162016"/>
            <a:ext cx="15474135" cy="199439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rPr>
              <a:t>	</a:t>
            </a:r>
            <a:r>
              <a:rPr lang="en-US" sz="5400" b="1" dirty="0">
                <a:solidFill>
                  <a:srgbClr val="FFFFFF"/>
                </a:solidFill>
                <a:latin typeface="Montserrat Black" pitchFamily="2" charset="77"/>
                <a:ea typeface="Tenor Sans"/>
                <a:cs typeface="Tenor Sans"/>
                <a:sym typeface="Tenor Sans"/>
              </a:rPr>
              <a:t>2. Hospitals as safe spaces for people with MCS</a:t>
            </a:r>
            <a:endParaRPr kumimoji="0" lang="en-US" sz="5400" b="1" i="0" u="none" strike="noStrike" kern="0" cap="none" spc="0" normalizeH="0" baseline="0" noProof="0" dirty="0">
              <a:ln>
                <a:noFill/>
              </a:ln>
              <a:solidFill>
                <a:srgbClr val="FFFFFF"/>
              </a:solidFill>
              <a:effectLst/>
              <a:uLnTx/>
              <a:uFillTx/>
              <a:latin typeface="Montserrat Black" pitchFamily="2" charset="77"/>
              <a:ea typeface="Tenor Sans"/>
              <a:cs typeface="Tenor Sans"/>
              <a:sym typeface="Tenor Sans"/>
            </a:endParaRPr>
          </a:p>
        </p:txBody>
      </p:sp>
      <p:sp>
        <p:nvSpPr>
          <p:cNvPr id="6" name="TextBox 5">
            <a:extLst>
              <a:ext uri="{FF2B5EF4-FFF2-40B4-BE49-F238E27FC236}">
                <a16:creationId xmlns:a16="http://schemas.microsoft.com/office/drawing/2014/main" id="{AEB21D5D-A425-AEFA-4D47-23AB169D4F41}"/>
              </a:ext>
            </a:extLst>
          </p:cNvPr>
          <p:cNvSpPr txBox="1"/>
          <p:nvPr/>
        </p:nvSpPr>
        <p:spPr>
          <a:xfrm>
            <a:off x="3619500" y="5924550"/>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a:extLst>
              <a:ext uri="{FF2B5EF4-FFF2-40B4-BE49-F238E27FC236}">
                <a16:creationId xmlns:a16="http://schemas.microsoft.com/office/drawing/2014/main" id="{7FFC5C14-E29C-0001-A4F2-FFDA05173BF0}"/>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9519708B-2C4A-864C-D8ED-C475A6912351}"/>
              </a:ext>
            </a:extLst>
          </p:cNvPr>
          <p:cNvSpPr txBox="1"/>
          <p:nvPr/>
        </p:nvSpPr>
        <p:spPr>
          <a:xfrm>
            <a:off x="708137" y="3068258"/>
            <a:ext cx="17098600" cy="3684983"/>
          </a:xfrm>
          <a:prstGeom prst="rect">
            <a:avLst/>
          </a:prstGeom>
          <a:noFill/>
          <a:ln>
            <a:noFill/>
          </a:ln>
        </p:spPr>
        <p:txBody>
          <a:bodyPr spcFirstLastPara="1" wrap="square" lIns="0" tIns="0" rIns="0" bIns="0" anchor="t" anchorCtr="0">
            <a:spAutoFit/>
          </a:bodyPr>
          <a:lstStyle/>
          <a:p>
            <a:pPr marL="10795" marR="0" lvl="0" algn="l" defTabSz="914400" rtl="0" eaLnBrk="1" fontAlgn="auto" latinLnBrk="0" hangingPunct="1">
              <a:lnSpc>
                <a:spcPct val="107000"/>
              </a:lnSpc>
              <a:spcBef>
                <a:spcPts val="0"/>
              </a:spcBef>
              <a:spcAft>
                <a:spcPts val="240"/>
              </a:spcAft>
              <a:buClr>
                <a:srgbClr val="000000"/>
              </a:buClr>
              <a:buSzTx/>
              <a:tabLst/>
              <a:defRPr/>
            </a:pPr>
            <a:r>
              <a:rPr lang="en-CA" sz="3600" b="1" dirty="0">
                <a:latin typeface="Montserrat "/>
                <a:ea typeface="Calibri" panose="020F0502020204030204" pitchFamily="34" charset="0"/>
              </a:rPr>
              <a:t>Step 2</a:t>
            </a:r>
            <a:r>
              <a:rPr lang="en-CA" sz="3600" dirty="0">
                <a:latin typeface="Montserrat "/>
                <a:ea typeface="Calibri" panose="020F0502020204030204" pitchFamily="34" charset="0"/>
              </a:rPr>
              <a:t>:</a:t>
            </a:r>
          </a:p>
          <a:p>
            <a:pPr marL="10795" marR="0" lvl="0" algn="l" defTabSz="914400" rtl="0" eaLnBrk="1" fontAlgn="auto" latinLnBrk="0" hangingPunct="1">
              <a:lnSpc>
                <a:spcPct val="107000"/>
              </a:lnSpc>
              <a:spcBef>
                <a:spcPts val="0"/>
              </a:spcBef>
              <a:spcAft>
                <a:spcPts val="240"/>
              </a:spcAft>
              <a:buClr>
                <a:srgbClr val="000000"/>
              </a:buClr>
              <a:buSzTx/>
              <a:tabLst/>
              <a:defRPr/>
            </a:pPr>
            <a:endParaRPr lang="en-CA" sz="3600" dirty="0">
              <a:latin typeface="Montserrat "/>
              <a:ea typeface="Calibri" panose="020F0502020204030204" pitchFamily="34" charset="0"/>
            </a:endParaRP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600" dirty="0">
                <a:latin typeface="Montserrat "/>
                <a:ea typeface="Calibri" panose="020F0502020204030204" pitchFamily="34" charset="0"/>
              </a:rPr>
              <a:t>CareNow Ontario </a:t>
            </a:r>
            <a:r>
              <a:rPr lang="en-CA" sz="3600">
                <a:latin typeface="Montserrat "/>
                <a:ea typeface="Calibri" panose="020F0502020204030204" pitchFamily="34" charset="0"/>
              </a:rPr>
              <a:t>will advocate </a:t>
            </a:r>
            <a:r>
              <a:rPr lang="en-CA" sz="3600" dirty="0">
                <a:latin typeface="Montserrat "/>
                <a:ea typeface="Calibri" panose="020F0502020204030204" pitchFamily="34" charset="0"/>
              </a:rPr>
              <a:t>with the Ontario Hospital Association that all Hospitals adopt these policies and procedures.</a:t>
            </a:r>
          </a:p>
          <a:p>
            <a:pPr marL="10795" marR="0" lvl="0" algn="l" defTabSz="914400" rtl="0" eaLnBrk="1" fontAlgn="auto" latinLnBrk="0" hangingPunct="1">
              <a:lnSpc>
                <a:spcPct val="107000"/>
              </a:lnSpc>
              <a:spcBef>
                <a:spcPts val="0"/>
              </a:spcBef>
              <a:spcAft>
                <a:spcPts val="240"/>
              </a:spcAft>
              <a:buClr>
                <a:srgbClr val="000000"/>
              </a:buClr>
              <a:buSzTx/>
              <a:tabLst/>
              <a:defRPr/>
            </a:pPr>
            <a:endParaRPr lang="en-CA" sz="3600" dirty="0">
              <a:latin typeface="Montserrat "/>
              <a:ea typeface="Calibri" panose="020F0502020204030204" pitchFamily="34" charset="0"/>
            </a:endParaRPr>
          </a:p>
          <a:p>
            <a:pPr marL="10795" marR="0" lvl="0" algn="l" defTabSz="914400" rtl="0" eaLnBrk="1" fontAlgn="auto" latinLnBrk="0" hangingPunct="1">
              <a:lnSpc>
                <a:spcPct val="107000"/>
              </a:lnSpc>
              <a:spcBef>
                <a:spcPts val="0"/>
              </a:spcBef>
              <a:spcAft>
                <a:spcPts val="240"/>
              </a:spcAft>
              <a:buClr>
                <a:srgbClr val="000000"/>
              </a:buClr>
              <a:buSzTx/>
              <a:tabLst/>
              <a:defRPr/>
            </a:pPr>
            <a:r>
              <a:rPr lang="en-CA" sz="3600" dirty="0">
                <a:latin typeface="Montserrat "/>
                <a:ea typeface="Calibri" panose="020F0502020204030204" pitchFamily="34" charset="0"/>
              </a:rPr>
              <a:t>Stay tuned for more information on the webinar to be hosted early in 2025</a:t>
            </a:r>
          </a:p>
        </p:txBody>
      </p:sp>
    </p:spTree>
    <p:extLst>
      <p:ext uri="{BB962C8B-B14F-4D97-AF65-F5344CB8AC3E}">
        <p14:creationId xmlns:p14="http://schemas.microsoft.com/office/powerpoint/2010/main" val="2174460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AE9289F2-ECC7-D0BC-D25C-3C2AF58FF7EA}"/>
            </a:ext>
          </a:extLst>
        </p:cNvPr>
        <p:cNvGrpSpPr/>
        <p:nvPr/>
      </p:nvGrpSpPr>
      <p:grpSpPr>
        <a:xfrm>
          <a:off x="0" y="0"/>
          <a:ext cx="0" cy="0"/>
          <a:chOff x="0" y="0"/>
          <a:chExt cx="0" cy="0"/>
        </a:xfrm>
      </p:grpSpPr>
      <p:sp>
        <p:nvSpPr>
          <p:cNvPr id="210" name="Google Shape;210;p17">
            <a:extLst>
              <a:ext uri="{FF2B5EF4-FFF2-40B4-BE49-F238E27FC236}">
                <a16:creationId xmlns:a16="http://schemas.microsoft.com/office/drawing/2014/main" id="{D8E84B41-2E5E-B3D6-318E-CD62ACF908C9}"/>
              </a:ext>
            </a:extLst>
          </p:cNvPr>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a:extLst>
              <a:ext uri="{FF2B5EF4-FFF2-40B4-BE49-F238E27FC236}">
                <a16:creationId xmlns:a16="http://schemas.microsoft.com/office/drawing/2014/main" id="{28968F36-7CF1-9941-98B7-FC85F548ECF6}"/>
              </a:ext>
            </a:extLst>
          </p:cNvPr>
          <p:cNvSpPr txBox="1"/>
          <p:nvPr/>
        </p:nvSpPr>
        <p:spPr>
          <a:xfrm>
            <a:off x="8277232" y="868845"/>
            <a:ext cx="9291553" cy="5632311"/>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7500" b="1" dirty="0">
                <a:latin typeface="Montserrat Black" pitchFamily="2" charset="77"/>
                <a:sym typeface="Tenor Sans"/>
              </a:rPr>
              <a:t>Denise Magi’s Reflections</a:t>
            </a: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lang="en-US" sz="4000" b="1" dirty="0">
                <a:latin typeface="Montserrat Black" pitchFamily="2" charset="77"/>
                <a:sym typeface="Tenor Sans"/>
              </a:rPr>
              <a:t>Comments by the outgoing president and chair</a:t>
            </a: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8372AA15-0393-849B-D654-C4E7DC02E56A}"/>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6DF6CDC6-3D8D-EA6A-BFDB-4DD61651DBC8}"/>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2342652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82602C13-B6B4-4D8F-08FB-FF3725041E10}"/>
            </a:ext>
          </a:extLst>
        </p:cNvPr>
        <p:cNvGrpSpPr/>
        <p:nvPr/>
      </p:nvGrpSpPr>
      <p:grpSpPr>
        <a:xfrm>
          <a:off x="0" y="0"/>
          <a:ext cx="0" cy="0"/>
          <a:chOff x="0" y="0"/>
          <a:chExt cx="0" cy="0"/>
        </a:xfrm>
      </p:grpSpPr>
      <p:sp>
        <p:nvSpPr>
          <p:cNvPr id="62" name="Google Shape;62;p11">
            <a:extLst>
              <a:ext uri="{FF2B5EF4-FFF2-40B4-BE49-F238E27FC236}">
                <a16:creationId xmlns:a16="http://schemas.microsoft.com/office/drawing/2014/main" id="{D6C8DB60-02FC-6794-58F6-BF90CB93F776}"/>
              </a:ext>
            </a:extLst>
          </p:cNvPr>
          <p:cNvSpPr txBox="1">
            <a:spLocks noGrp="1"/>
          </p:cNvSpPr>
          <p:nvPr>
            <p:ph type="body" idx="1"/>
          </p:nvPr>
        </p:nvSpPr>
        <p:spPr>
          <a:xfrm>
            <a:off x="1253193" y="4216659"/>
            <a:ext cx="7890807" cy="3744000"/>
          </a:xfrm>
          <a:prstGeom prst="rect">
            <a:avLst/>
          </a:prstGeom>
        </p:spPr>
        <p:txBody>
          <a:bodyPr spcFirstLastPara="1" wrap="square" lIns="91425" tIns="45700" rIns="91425" bIns="45700" anchor="t" anchorCtr="0">
            <a:normAutofit fontScale="55000" lnSpcReduction="20000"/>
          </a:bodyPr>
          <a:lstStyle/>
          <a:p>
            <a:pPr marL="0" lvl="0" indent="0" algn="ctr" rtl="0">
              <a:spcBef>
                <a:spcPts val="360"/>
              </a:spcBef>
              <a:spcAft>
                <a:spcPts val="0"/>
              </a:spcAft>
              <a:buNone/>
            </a:pPr>
            <a:r>
              <a:rPr lang="en-US" sz="16000" b="1" dirty="0"/>
              <a:t>Tribute to</a:t>
            </a:r>
          </a:p>
          <a:p>
            <a:pPr marL="0" lvl="0" indent="0" algn="ctr" rtl="0">
              <a:spcBef>
                <a:spcPts val="360"/>
              </a:spcBef>
              <a:spcAft>
                <a:spcPts val="0"/>
              </a:spcAft>
              <a:buNone/>
            </a:pPr>
            <a:endParaRPr lang="en-US" sz="16000" b="1" dirty="0"/>
          </a:p>
          <a:p>
            <a:pPr marL="0" lvl="0" indent="0" algn="ctr" rtl="0">
              <a:spcBef>
                <a:spcPts val="360"/>
              </a:spcBef>
              <a:spcAft>
                <a:spcPts val="0"/>
              </a:spcAft>
              <a:buNone/>
            </a:pPr>
            <a:r>
              <a:rPr lang="en-US" sz="16000" b="1" dirty="0"/>
              <a:t>Denise Magi</a:t>
            </a:r>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12800" b="1" dirty="0">
              <a:solidFill>
                <a:srgbClr val="7030A0"/>
              </a:solidFill>
            </a:endParaRPr>
          </a:p>
          <a:p>
            <a:pPr marL="0" lvl="0" indent="0" algn="l" rtl="0">
              <a:spcBef>
                <a:spcPts val="360"/>
              </a:spcBef>
              <a:spcAft>
                <a:spcPts val="0"/>
              </a:spcAft>
              <a:buNone/>
            </a:pPr>
            <a:endParaRPr lang="en-US" sz="4000" b="1" dirty="0"/>
          </a:p>
          <a:p>
            <a:pPr marL="0" lvl="0" indent="0" algn="l" rtl="0">
              <a:spcBef>
                <a:spcPts val="360"/>
              </a:spcBef>
              <a:spcAft>
                <a:spcPts val="0"/>
              </a:spcAft>
              <a:buNone/>
            </a:pPr>
            <a:endParaRPr lang="en-US" sz="4000" b="1" dirty="0"/>
          </a:p>
          <a:p>
            <a:pPr marL="0" lvl="0" indent="0" algn="l" rtl="0">
              <a:spcBef>
                <a:spcPts val="360"/>
              </a:spcBef>
              <a:spcAft>
                <a:spcPts val="0"/>
              </a:spcAft>
              <a:buNone/>
            </a:pPr>
            <a:endParaRPr sz="4000" b="1" dirty="0"/>
          </a:p>
        </p:txBody>
      </p:sp>
      <p:pic>
        <p:nvPicPr>
          <p:cNvPr id="4" name="Picture 3">
            <a:extLst>
              <a:ext uri="{FF2B5EF4-FFF2-40B4-BE49-F238E27FC236}">
                <a16:creationId xmlns:a16="http://schemas.microsoft.com/office/drawing/2014/main" id="{F40295C3-541E-E2C6-665E-99BC01DE95B4}"/>
              </a:ext>
            </a:extLst>
          </p:cNvPr>
          <p:cNvPicPr>
            <a:picLocks noChangeAspect="1"/>
          </p:cNvPicPr>
          <p:nvPr/>
        </p:nvPicPr>
        <p:blipFill>
          <a:blip r:embed="rId3"/>
          <a:stretch>
            <a:fillRect/>
          </a:stretch>
        </p:blipFill>
        <p:spPr>
          <a:xfrm>
            <a:off x="1083430" y="1977805"/>
            <a:ext cx="7497863" cy="1701300"/>
          </a:xfrm>
          <a:prstGeom prst="rect">
            <a:avLst/>
          </a:prstGeom>
        </p:spPr>
      </p:pic>
      <p:pic>
        <p:nvPicPr>
          <p:cNvPr id="3" name="Picture 2" descr="A person smiling for the camera">
            <a:extLst>
              <a:ext uri="{FF2B5EF4-FFF2-40B4-BE49-F238E27FC236}">
                <a16:creationId xmlns:a16="http://schemas.microsoft.com/office/drawing/2014/main" id="{9B208526-65AD-5D00-13B4-D841A044CE3D}"/>
              </a:ext>
            </a:extLst>
          </p:cNvPr>
          <p:cNvPicPr>
            <a:picLocks noChangeAspect="1"/>
          </p:cNvPicPr>
          <p:nvPr/>
        </p:nvPicPr>
        <p:blipFill>
          <a:blip r:embed="rId4"/>
          <a:stretch>
            <a:fillRect/>
          </a:stretch>
        </p:blipFill>
        <p:spPr>
          <a:xfrm>
            <a:off x="10189507" y="956079"/>
            <a:ext cx="6845300" cy="6845300"/>
          </a:xfrm>
          <a:prstGeom prst="rect">
            <a:avLst/>
          </a:prstGeom>
        </p:spPr>
      </p:pic>
    </p:spTree>
    <p:extLst>
      <p:ext uri="{BB962C8B-B14F-4D97-AF65-F5344CB8AC3E}">
        <p14:creationId xmlns:p14="http://schemas.microsoft.com/office/powerpoint/2010/main" val="1122269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A835F-E60B-BB7C-57C8-FF7931473DF0}"/>
              </a:ext>
            </a:extLst>
          </p:cNvPr>
          <p:cNvSpPr>
            <a:spLocks noGrp="1"/>
          </p:cNvSpPr>
          <p:nvPr>
            <p:ph type="title"/>
          </p:nvPr>
        </p:nvSpPr>
        <p:spPr/>
        <p:txBody>
          <a:bodyPr/>
          <a:lstStyle/>
          <a:p>
            <a:r>
              <a:rPr lang="en-CA" dirty="0"/>
              <a:t>France Gelinas, NDP Health Critic</a:t>
            </a:r>
          </a:p>
        </p:txBody>
      </p:sp>
      <p:sp>
        <p:nvSpPr>
          <p:cNvPr id="3" name="Text Placeholder 2">
            <a:extLst>
              <a:ext uri="{FF2B5EF4-FFF2-40B4-BE49-F238E27FC236}">
                <a16:creationId xmlns:a16="http://schemas.microsoft.com/office/drawing/2014/main" id="{BD5AC336-BD95-D44E-0F2A-CD5F2CAA494D}"/>
              </a:ext>
            </a:extLst>
          </p:cNvPr>
          <p:cNvSpPr>
            <a:spLocks noGrp="1"/>
          </p:cNvSpPr>
          <p:nvPr>
            <p:ph type="body" idx="1"/>
          </p:nvPr>
        </p:nvSpPr>
        <p:spPr>
          <a:xfrm>
            <a:off x="1716674" y="4098675"/>
            <a:ext cx="12616013" cy="4526100"/>
          </a:xfrm>
        </p:spPr>
        <p:txBody>
          <a:bodyPr>
            <a:normAutofit/>
          </a:bodyPr>
          <a:lstStyle/>
          <a:p>
            <a:pPr marL="82550" indent="0">
              <a:buNone/>
            </a:pPr>
            <a:endParaRPr lang="en-CA" sz="5400" u="sng" dirty="0">
              <a:solidFill>
                <a:srgbClr val="467886"/>
              </a:solidFill>
              <a:latin typeface="Aptos" panose="020B0004020202020204" pitchFamily="34" charset="0"/>
            </a:endParaRPr>
          </a:p>
          <a:p>
            <a:r>
              <a:rPr lang="en-CA" sz="5400" dirty="0"/>
              <a:t>https://1drv.ms/u/c/7e8393c12d8988f3/EVtEYuLse7xIr-l9bf1thiQBY6TyeZRg-OOSe4UpFVnygA?e=ZUKJJ1</a:t>
            </a:r>
          </a:p>
        </p:txBody>
      </p:sp>
    </p:spTree>
    <p:extLst>
      <p:ext uri="{BB962C8B-B14F-4D97-AF65-F5344CB8AC3E}">
        <p14:creationId xmlns:p14="http://schemas.microsoft.com/office/powerpoint/2010/main" val="844594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ertificate on a wall&#10;&#10;Description automatically generated">
            <a:extLst>
              <a:ext uri="{FF2B5EF4-FFF2-40B4-BE49-F238E27FC236}">
                <a16:creationId xmlns:a16="http://schemas.microsoft.com/office/drawing/2014/main" id="{1C7880EA-01B7-65DB-5F0F-E3EB9F8BF263}"/>
              </a:ext>
            </a:extLst>
          </p:cNvPr>
          <p:cNvPicPr>
            <a:picLocks noChangeAspect="1"/>
          </p:cNvPicPr>
          <p:nvPr/>
        </p:nvPicPr>
        <p:blipFill>
          <a:blip r:embed="rId3"/>
          <a:stretch>
            <a:fillRect/>
          </a:stretch>
        </p:blipFill>
        <p:spPr>
          <a:xfrm>
            <a:off x="8741664" y="0"/>
            <a:ext cx="9354950" cy="10287000"/>
          </a:xfrm>
          <a:prstGeom prst="rect">
            <a:avLst/>
          </a:prstGeom>
        </p:spPr>
      </p:pic>
      <p:sp>
        <p:nvSpPr>
          <p:cNvPr id="9" name="Title 8">
            <a:extLst>
              <a:ext uri="{FF2B5EF4-FFF2-40B4-BE49-F238E27FC236}">
                <a16:creationId xmlns:a16="http://schemas.microsoft.com/office/drawing/2014/main" id="{C22DDA81-3368-FA57-D474-6744C6401C8C}"/>
              </a:ext>
            </a:extLst>
          </p:cNvPr>
          <p:cNvSpPr>
            <a:spLocks noGrp="1"/>
          </p:cNvSpPr>
          <p:nvPr>
            <p:ph type="title"/>
          </p:nvPr>
        </p:nvSpPr>
        <p:spPr/>
        <p:txBody>
          <a:bodyPr/>
          <a:lstStyle/>
          <a:p>
            <a:r>
              <a:rPr lang="en-CA" dirty="0"/>
              <a:t>f</a:t>
            </a:r>
          </a:p>
        </p:txBody>
      </p:sp>
      <p:sp>
        <p:nvSpPr>
          <p:cNvPr id="10" name="Text Placeholder 9">
            <a:extLst>
              <a:ext uri="{FF2B5EF4-FFF2-40B4-BE49-F238E27FC236}">
                <a16:creationId xmlns:a16="http://schemas.microsoft.com/office/drawing/2014/main" id="{DDB58613-7A07-A4D4-7AF3-8A9AABE09180}"/>
              </a:ext>
            </a:extLst>
          </p:cNvPr>
          <p:cNvSpPr>
            <a:spLocks noGrp="1"/>
          </p:cNvSpPr>
          <p:nvPr>
            <p:ph type="body" idx="1"/>
          </p:nvPr>
        </p:nvSpPr>
        <p:spPr/>
        <p:txBody>
          <a:bodyPr>
            <a:normAutofit/>
          </a:bodyPr>
          <a:lstStyle/>
          <a:p>
            <a:r>
              <a:rPr lang="en-CA" sz="4400" dirty="0"/>
              <a:t>Marit Stiles</a:t>
            </a:r>
          </a:p>
          <a:p>
            <a:r>
              <a:rPr lang="en-CA" sz="4400" dirty="0"/>
              <a:t>Leader of the NDP</a:t>
            </a:r>
          </a:p>
        </p:txBody>
      </p:sp>
    </p:spTree>
    <p:extLst>
      <p:ext uri="{BB962C8B-B14F-4D97-AF65-F5344CB8AC3E}">
        <p14:creationId xmlns:p14="http://schemas.microsoft.com/office/powerpoint/2010/main" val="39311239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59F8-5B0A-A85F-A6D6-1B6D7A6C4CD3}"/>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DA7F35F8-CAE8-5B5B-1B97-E7E22D39AD2D}"/>
              </a:ext>
            </a:extLst>
          </p:cNvPr>
          <p:cNvSpPr>
            <a:spLocks noGrp="1"/>
          </p:cNvSpPr>
          <p:nvPr>
            <p:ph type="body" idx="1"/>
          </p:nvPr>
        </p:nvSpPr>
        <p:spPr/>
        <p:txBody>
          <a:bodyPr>
            <a:normAutofit/>
          </a:bodyPr>
          <a:lstStyle/>
          <a:p>
            <a:r>
              <a:rPr lang="en-CA" sz="4400" dirty="0"/>
              <a:t>France Gelinas</a:t>
            </a:r>
          </a:p>
          <a:p>
            <a:r>
              <a:rPr lang="en-CA" sz="4400" dirty="0"/>
              <a:t>MPP Nickle Belt</a:t>
            </a:r>
          </a:p>
          <a:p>
            <a:r>
              <a:rPr lang="en-CA" sz="4400" dirty="0"/>
              <a:t>NDP Health Critic</a:t>
            </a:r>
          </a:p>
        </p:txBody>
      </p:sp>
      <p:pic>
        <p:nvPicPr>
          <p:cNvPr id="5" name="Picture 4" descr="A certificate of congratulations&#10;&#10;Description automatically generated">
            <a:extLst>
              <a:ext uri="{FF2B5EF4-FFF2-40B4-BE49-F238E27FC236}">
                <a16:creationId xmlns:a16="http://schemas.microsoft.com/office/drawing/2014/main" id="{F15AD0DC-3DB1-867B-5FED-B294452413FF}"/>
              </a:ext>
            </a:extLst>
          </p:cNvPr>
          <p:cNvPicPr>
            <a:picLocks noChangeAspect="1"/>
          </p:cNvPicPr>
          <p:nvPr/>
        </p:nvPicPr>
        <p:blipFill>
          <a:blip r:embed="rId3"/>
          <a:stretch>
            <a:fillRect/>
          </a:stretch>
        </p:blipFill>
        <p:spPr>
          <a:xfrm>
            <a:off x="8931350" y="0"/>
            <a:ext cx="9067886" cy="10287000"/>
          </a:xfrm>
          <a:prstGeom prst="rect">
            <a:avLst/>
          </a:prstGeom>
        </p:spPr>
      </p:pic>
    </p:spTree>
    <p:extLst>
      <p:ext uri="{BB962C8B-B14F-4D97-AF65-F5344CB8AC3E}">
        <p14:creationId xmlns:p14="http://schemas.microsoft.com/office/powerpoint/2010/main" val="3824938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4E-55B2-DC44-D4A4-AB7A2E404F22}"/>
              </a:ext>
            </a:extLst>
          </p:cNvPr>
          <p:cNvSpPr>
            <a:spLocks noGrp="1"/>
          </p:cNvSpPr>
          <p:nvPr>
            <p:ph type="title"/>
          </p:nvPr>
        </p:nvSpPr>
        <p:spPr/>
        <p:txBody>
          <a:bodyPr/>
          <a:lstStyle/>
          <a:p>
            <a:r>
              <a:rPr lang="en-CA" dirty="0"/>
              <a:t>Bill Manson</a:t>
            </a:r>
          </a:p>
        </p:txBody>
      </p:sp>
      <p:sp>
        <p:nvSpPr>
          <p:cNvPr id="5" name="Rectangle 2">
            <a:extLst>
              <a:ext uri="{FF2B5EF4-FFF2-40B4-BE49-F238E27FC236}">
                <a16:creationId xmlns:a16="http://schemas.microsoft.com/office/drawing/2014/main" id="{5717CBAB-0D64-CBCF-772F-C2F9BF8EFC03}"/>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3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Denise – my wonderful friend and colleague!</a:t>
            </a:r>
            <a:r>
              <a:rPr kumimoji="0" lang="en-CA" altLang="en-US" sz="1500" b="0" i="0" u="none" strike="noStrike" cap="none" normalizeH="0" baseline="0">
                <a:ln>
                  <a:noFill/>
                </a:ln>
                <a:solidFill>
                  <a:srgbClr val="1F1F1F"/>
                </a:solidFill>
                <a:effectLst/>
                <a:latin typeface="Arial" panose="020B0604020202020204" pitchFamily="34" charset="0"/>
                <a:ea typeface="Aptos" panose="020B0004020202020204" pitchFamily="34" charset="0"/>
                <a:cs typeface="Arial" panose="020B0604020202020204" pitchFamily="34" charset="0"/>
              </a:rPr>
              <a:t> </a:t>
            </a:r>
            <a:r>
              <a:rPr kumimoji="0" lang="en-US" altLang="en-US" sz="1300" b="0" i="0" u="none" strike="noStrike" cap="none" normalizeH="0" baseline="0">
                <a:ln>
                  <a:noFill/>
                </a:ln>
                <a:solidFill>
                  <a:schemeClr val="tx1"/>
                </a:solidFill>
                <a:effectLst/>
                <a:ea typeface="Aptos" panose="020B0004020202020204" pitchFamily="34" charset="0"/>
                <a:cs typeface="Aptos" panose="020B0004020202020204" pitchFamily="34" charset="0"/>
              </a:rPr>
              <a:t>You are an incredible human being who has always put everybody and everything you believe in first, no matter what your personal health challenges. Your ability to pursue a goal with passion and stick with it even if you encounter obstacles or setbacks is truly a gift. You are a role model, and we all owe you so much for keeping up the good fight. You are always there with a friendly hello. Best wishes my friend, keep in touch!</a:t>
            </a:r>
            <a:r>
              <a:rPr kumimoji="0" lang="en-CA" altLang="en-US" sz="1300" b="0" i="0" u="none" strike="noStrike" cap="none" normalizeH="0" baseline="0">
                <a:ln>
                  <a:noFill/>
                </a:ln>
                <a:solidFill>
                  <a:schemeClr val="tx1"/>
                </a:solidFill>
                <a:effectLst/>
                <a:latin typeface="Arial" panose="020B0604020202020204" pitchFamily="34" charset="0"/>
                <a:ea typeface="Aptos" panose="020B0004020202020204" pitchFamily="34" charset="0"/>
                <a:cs typeface="Aptos" panose="020B0004020202020204" pitchFamily="34" charset="0"/>
              </a:rPr>
              <a:t> </a:t>
            </a:r>
            <a:endParaRPr kumimoji="0" lang="en-CA"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927F098D-DC2E-B4F5-3B1C-D80822850004}"/>
              </a:ext>
            </a:extLst>
          </p:cNvPr>
          <p:cNvSpPr txBox="1"/>
          <p:nvPr/>
        </p:nvSpPr>
        <p:spPr>
          <a:xfrm>
            <a:off x="552893" y="4098675"/>
            <a:ext cx="16905767" cy="6001643"/>
          </a:xfrm>
          <a:prstGeom prst="rect">
            <a:avLst/>
          </a:prstGeom>
          <a:noFill/>
        </p:spPr>
        <p:txBody>
          <a:bodyPr wrap="square">
            <a:spAutoFit/>
          </a:bodyPr>
          <a:lstStyle/>
          <a:p>
            <a:r>
              <a:rPr lang="en-CA" sz="3200" dirty="0"/>
              <a:t>Denise – my wonderful friend and colleague! </a:t>
            </a:r>
          </a:p>
          <a:p>
            <a:endParaRPr lang="en-CA" sz="3200" dirty="0"/>
          </a:p>
          <a:p>
            <a:r>
              <a:rPr lang="en-CA" sz="3200" dirty="0"/>
              <a:t>You are an incredible human being who has always put everybody and everything you believe in first, no matter what your personal health challenges. </a:t>
            </a:r>
          </a:p>
          <a:p>
            <a:endParaRPr lang="en-CA" sz="3200" dirty="0"/>
          </a:p>
          <a:p>
            <a:r>
              <a:rPr lang="en-CA" sz="3200" dirty="0"/>
              <a:t>Your ability to pursue a goal with passion and stick with it even if you encounter obstacles or setbacks is truly a gift. </a:t>
            </a:r>
          </a:p>
          <a:p>
            <a:endParaRPr lang="en-CA" sz="3200" dirty="0"/>
          </a:p>
          <a:p>
            <a:r>
              <a:rPr lang="en-CA" sz="3200" dirty="0"/>
              <a:t>You are a role model, and we all owe you so much for keeping up the good fight. You are always there with a friendly hello. </a:t>
            </a:r>
          </a:p>
          <a:p>
            <a:endParaRPr lang="en-CA" sz="3200" dirty="0"/>
          </a:p>
          <a:p>
            <a:r>
              <a:rPr lang="en-CA" sz="3200" dirty="0"/>
              <a:t>Best wishes my friend, keep in touch! </a:t>
            </a:r>
          </a:p>
        </p:txBody>
      </p:sp>
    </p:spTree>
    <p:extLst>
      <p:ext uri="{BB962C8B-B14F-4D97-AF65-F5344CB8AC3E}">
        <p14:creationId xmlns:p14="http://schemas.microsoft.com/office/powerpoint/2010/main" val="35527235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83D91B91-B8E3-0FD8-4AB4-4DD24A6D6A60}"/>
            </a:ext>
          </a:extLst>
        </p:cNvPr>
        <p:cNvGrpSpPr/>
        <p:nvPr/>
      </p:nvGrpSpPr>
      <p:grpSpPr>
        <a:xfrm>
          <a:off x="0" y="0"/>
          <a:ext cx="0" cy="0"/>
          <a:chOff x="0" y="0"/>
          <a:chExt cx="0" cy="0"/>
        </a:xfrm>
      </p:grpSpPr>
      <p:sp>
        <p:nvSpPr>
          <p:cNvPr id="210" name="Google Shape;210;p17">
            <a:extLst>
              <a:ext uri="{FF2B5EF4-FFF2-40B4-BE49-F238E27FC236}">
                <a16:creationId xmlns:a16="http://schemas.microsoft.com/office/drawing/2014/main" id="{0A375C72-CFA7-840C-BBB9-6D116333B313}"/>
              </a:ext>
            </a:extLst>
          </p:cNvPr>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a:extLst>
              <a:ext uri="{FF2B5EF4-FFF2-40B4-BE49-F238E27FC236}">
                <a16:creationId xmlns:a16="http://schemas.microsoft.com/office/drawing/2014/main" id="{E229BADC-783D-11C2-D734-CB43980F9394}"/>
              </a:ext>
            </a:extLst>
          </p:cNvPr>
          <p:cNvSpPr txBox="1"/>
          <p:nvPr/>
        </p:nvSpPr>
        <p:spPr>
          <a:xfrm>
            <a:off x="8277232" y="868845"/>
            <a:ext cx="9291553" cy="651870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rPr>
              <a:t>Dr. John Molot</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400" i="0" u="none" strike="noStrike" kern="0" cap="none" spc="0" normalizeH="0" baseline="0" noProof="0" dirty="0">
                <a:ln>
                  <a:noFill/>
                </a:ln>
                <a:solidFill>
                  <a:srgbClr val="000000"/>
                </a:solidFill>
                <a:effectLst/>
                <a:uLnTx/>
                <a:uFillTx/>
                <a:latin typeface="Montserrat Black" pitchFamily="2" charset="77"/>
                <a:cs typeface="Arial"/>
                <a:sym typeface="Tenor Sans"/>
              </a:rPr>
              <a:t>Environmental Health Clinic</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400" i="0" u="none" strike="noStrike" kern="0" cap="none" spc="0" normalizeH="0" baseline="0" noProof="0" dirty="0">
                <a:ln>
                  <a:noFill/>
                </a:ln>
                <a:solidFill>
                  <a:srgbClr val="000000"/>
                </a:solidFill>
                <a:effectLst/>
                <a:uLnTx/>
                <a:uFillTx/>
                <a:latin typeface="Montserrat Black" pitchFamily="2" charset="77"/>
                <a:cs typeface="Arial"/>
                <a:sym typeface="Tenor Sans"/>
              </a:rPr>
              <a:t>With focus on MCS</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66617355-19AF-07C4-B8C0-55586149575D}"/>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A0D9EB13-F889-0416-C969-43FFA6BCB36D}"/>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4948419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CC00-7F51-D96A-121A-5458FC927C54}"/>
              </a:ext>
            </a:extLst>
          </p:cNvPr>
          <p:cNvSpPr>
            <a:spLocks noGrp="1"/>
          </p:cNvSpPr>
          <p:nvPr>
            <p:ph type="title"/>
          </p:nvPr>
        </p:nvSpPr>
        <p:spPr/>
        <p:txBody>
          <a:bodyPr/>
          <a:lstStyle/>
          <a:p>
            <a:r>
              <a:rPr lang="en-CA" dirty="0"/>
              <a:t>Dr. Farah Tabassum</a:t>
            </a:r>
          </a:p>
        </p:txBody>
      </p:sp>
      <p:sp>
        <p:nvSpPr>
          <p:cNvPr id="3" name="Text Placeholder 2">
            <a:extLst>
              <a:ext uri="{FF2B5EF4-FFF2-40B4-BE49-F238E27FC236}">
                <a16:creationId xmlns:a16="http://schemas.microsoft.com/office/drawing/2014/main" id="{3CA15FD8-A05D-5887-7BCD-39EB72FE7E96}"/>
              </a:ext>
            </a:extLst>
          </p:cNvPr>
          <p:cNvSpPr>
            <a:spLocks noGrp="1"/>
          </p:cNvSpPr>
          <p:nvPr>
            <p:ph type="body" idx="1"/>
          </p:nvPr>
        </p:nvSpPr>
        <p:spPr>
          <a:xfrm>
            <a:off x="701749" y="3296094"/>
            <a:ext cx="17075888" cy="6485860"/>
          </a:xfrm>
        </p:spPr>
        <p:txBody>
          <a:bodyPr>
            <a:normAutofit fontScale="92500"/>
          </a:bodyPr>
          <a:lstStyle/>
          <a:p>
            <a:pPr marL="0" marR="41275" indent="0">
              <a:lnSpc>
                <a:spcPct val="115000"/>
              </a:lnSpc>
              <a:spcBef>
                <a:spcPts val="5"/>
              </a:spcBef>
              <a:buNone/>
            </a:pPr>
            <a:r>
              <a:rPr lang="en-US" sz="2800" dirty="0">
                <a:effectLst/>
                <a:latin typeface="Arial" panose="020B0604020202020204" pitchFamily="34" charset="0"/>
                <a:ea typeface="Arial" panose="020B0604020202020204" pitchFamily="34" charset="0"/>
              </a:rPr>
              <a:t>Please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accept</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my</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heartfelt</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congratulations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on</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retirement</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from</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role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President and Chair of CareNow Ontario.</a:t>
            </a:r>
          </a:p>
          <a:p>
            <a:pPr marL="0" marR="41275" indent="0">
              <a:spcBef>
                <a:spcPts val="5"/>
              </a:spcBef>
              <a:buNone/>
            </a:pPr>
            <a:endParaRPr lang="en-US" sz="2800" dirty="0">
              <a:effectLst/>
              <a:latin typeface="Arial" panose="020B0604020202020204" pitchFamily="34" charset="0"/>
              <a:ea typeface="Arial" panose="020B0604020202020204" pitchFamily="34" charset="0"/>
            </a:endParaRPr>
          </a:p>
          <a:p>
            <a:pPr marL="0" marR="41275" indent="0">
              <a:lnSpc>
                <a:spcPct val="115000"/>
              </a:lnSpc>
              <a:spcBef>
                <a:spcPts val="5"/>
              </a:spcBef>
              <a:buNone/>
            </a:pPr>
            <a:r>
              <a:rPr lang="en-US" sz="2800" dirty="0">
                <a:effectLst/>
                <a:latin typeface="Arial" panose="020B0604020202020204" pitchFamily="34" charset="0"/>
                <a:ea typeface="Arial" panose="020B0604020202020204" pitchFamily="34" charset="0"/>
              </a:rPr>
              <a:t>I want</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express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my</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sincere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appreciation</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and</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gratitude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for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years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of</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dedication,</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passion, and tireless advocacy for those in our communities affected by ME/CFS, fibromyalgia, and multiple chemical sensitivity.</a:t>
            </a:r>
            <a:endParaRPr lang="en-CA" sz="2800" dirty="0">
              <a:effectLst/>
              <a:latin typeface="Arial" panose="020B0604020202020204" pitchFamily="34" charset="0"/>
              <a:ea typeface="Arial" panose="020B0604020202020204" pitchFamily="34" charset="0"/>
            </a:endParaRPr>
          </a:p>
          <a:p>
            <a:pPr marL="0" marR="41275" indent="0">
              <a:lnSpc>
                <a:spcPct val="115000"/>
              </a:lnSpc>
              <a:spcBef>
                <a:spcPts val="1200"/>
              </a:spcBef>
              <a:buNone/>
            </a:pPr>
            <a:r>
              <a:rPr lang="en-US" sz="2800" dirty="0">
                <a:effectLst/>
                <a:latin typeface="Arial" panose="020B0604020202020204" pitchFamily="34" charset="0"/>
                <a:ea typeface="Arial" panose="020B0604020202020204" pitchFamily="34" charset="0"/>
              </a:rPr>
              <a:t>I</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am</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very</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grateful</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have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had</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the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opportunity</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have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worked</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so</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closely</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with</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on</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the</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very important educational initiative that we were both a part of over the last year.</a:t>
            </a:r>
            <a:r>
              <a:rPr lang="en-US" sz="2800" spc="20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Your wisdom, compassion, and leadership were invaluable and have without a doubt assisted with the advancement of care for patients with these conditions.</a:t>
            </a:r>
            <a:r>
              <a:rPr lang="en-CA" sz="2800" dirty="0">
                <a:latin typeface="Arial" panose="020B0604020202020204" pitchFamily="34" charset="0"/>
                <a:ea typeface="Arial" panose="020B0604020202020204" pitchFamily="34" charset="0"/>
              </a:rPr>
              <a:t> </a:t>
            </a:r>
          </a:p>
          <a:p>
            <a:pPr marL="0" marR="41275" indent="0">
              <a:lnSpc>
                <a:spcPct val="115000"/>
              </a:lnSpc>
              <a:spcBef>
                <a:spcPts val="1200"/>
              </a:spcBef>
              <a:buNone/>
            </a:pPr>
            <a:r>
              <a:rPr lang="en-CA" sz="2800" dirty="0">
                <a:effectLst/>
                <a:latin typeface="Arial" panose="020B0604020202020204" pitchFamily="34" charset="0"/>
                <a:ea typeface="Arial" panose="020B0604020202020204" pitchFamily="34" charset="0"/>
              </a:rPr>
              <a:t>Though you </a:t>
            </a:r>
            <a:r>
              <a:rPr lang="en-US" sz="2800" dirty="0">
                <a:effectLst/>
                <a:latin typeface="Arial" panose="020B0604020202020204" pitchFamily="34" charset="0"/>
                <a:ea typeface="Arial" panose="020B0604020202020204" pitchFamily="34" charset="0"/>
              </a:rPr>
              <a:t>may be stepping down from the board, your legacy of perseverance and embracing</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all</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wins</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for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the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community,</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no</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matter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how</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big</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or</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small,</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will</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continue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inspire</a:t>
            </a:r>
            <a:r>
              <a:rPr lang="en-US" sz="2800" spc="-20"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others as they continue on with this important work.</a:t>
            </a:r>
            <a:endParaRPr lang="en-CA" sz="2800" dirty="0">
              <a:latin typeface="Arial" panose="020B0604020202020204" pitchFamily="34" charset="0"/>
              <a:ea typeface="Arial" panose="020B0604020202020204" pitchFamily="34" charset="0"/>
            </a:endParaRPr>
          </a:p>
          <a:p>
            <a:pPr marL="0" marR="41275" indent="0">
              <a:lnSpc>
                <a:spcPct val="115000"/>
              </a:lnSpc>
              <a:spcBef>
                <a:spcPts val="1200"/>
              </a:spcBef>
              <a:buNone/>
            </a:pPr>
            <a:r>
              <a:rPr lang="en-US" sz="2800" dirty="0">
                <a:effectLst/>
                <a:latin typeface="Arial" panose="020B0604020202020204" pitchFamily="34" charset="0"/>
                <a:ea typeface="Arial" panose="020B0604020202020204" pitchFamily="34" charset="0"/>
              </a:rPr>
              <a:t>With</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deep</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respect</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and</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appreciation,</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I</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want</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to</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say</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thank</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for</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all</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of</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your</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contributions</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and</a:t>
            </a:r>
            <a:r>
              <a:rPr lang="en-US" sz="2800" spc="-15" dirty="0">
                <a:effectLst/>
                <a:latin typeface="Arial" panose="020B0604020202020204" pitchFamily="34" charset="0"/>
                <a:ea typeface="Arial" panose="020B0604020202020204" pitchFamily="34" charset="0"/>
              </a:rPr>
              <a:t> </a:t>
            </a:r>
            <a:r>
              <a:rPr lang="en-US" sz="2800" dirty="0">
                <a:effectLst/>
                <a:latin typeface="Arial" panose="020B0604020202020204" pitchFamily="34" charset="0"/>
                <a:ea typeface="Arial" panose="020B0604020202020204" pitchFamily="34" charset="0"/>
              </a:rPr>
              <a:t>I wish you all the very best in this next chapter of your life.</a:t>
            </a:r>
            <a:endParaRPr lang="en-CA" sz="2800" dirty="0">
              <a:effectLst/>
              <a:latin typeface="Arial" panose="020B0604020202020204" pitchFamily="34" charset="0"/>
              <a:ea typeface="Arial" panose="020B0604020202020204" pitchFamily="34" charset="0"/>
            </a:endParaRPr>
          </a:p>
          <a:p>
            <a:pPr marL="82550" indent="0">
              <a:buNone/>
            </a:pPr>
            <a:endParaRPr lang="en-CA" dirty="0"/>
          </a:p>
        </p:txBody>
      </p:sp>
    </p:spTree>
    <p:extLst>
      <p:ext uri="{BB962C8B-B14F-4D97-AF65-F5344CB8AC3E}">
        <p14:creationId xmlns:p14="http://schemas.microsoft.com/office/powerpoint/2010/main" val="152587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2" name="Rectangle 1">
            <a:extLst>
              <a:ext uri="{FF2B5EF4-FFF2-40B4-BE49-F238E27FC236}">
                <a16:creationId xmlns:a16="http://schemas.microsoft.com/office/drawing/2014/main" id="{E6273081-713C-AD8B-E18D-1EBD3634ABCC}"/>
              </a:ext>
            </a:extLst>
          </p:cNvPr>
          <p:cNvSpPr/>
          <p:nvPr/>
        </p:nvSpPr>
        <p:spPr>
          <a:xfrm>
            <a:off x="0" y="-10854"/>
            <a:ext cx="18287999" cy="208028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Google Shape;108;p14"/>
          <p:cNvSpPr txBox="1"/>
          <p:nvPr/>
        </p:nvSpPr>
        <p:spPr>
          <a:xfrm>
            <a:off x="556870" y="909647"/>
            <a:ext cx="15474135"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5400" b="1" dirty="0">
                <a:solidFill>
                  <a:srgbClr val="FFFFFF"/>
                </a:solidFill>
                <a:latin typeface="Montserrat Black" pitchFamily="2" charset="77"/>
                <a:ea typeface="Tenor Sans"/>
                <a:cs typeface="Tenor Sans"/>
                <a:sym typeface="Tenor Sans"/>
              </a:rPr>
              <a:t>AGM Agenda</a:t>
            </a:r>
          </a:p>
        </p:txBody>
      </p:sp>
      <p:sp>
        <p:nvSpPr>
          <p:cNvPr id="6" name="TextBox 5">
            <a:extLst>
              <a:ext uri="{FF2B5EF4-FFF2-40B4-BE49-F238E27FC236}">
                <a16:creationId xmlns:a16="http://schemas.microsoft.com/office/drawing/2014/main" id="{BA270139-AB66-61A6-A6B1-A4B5C82FC166}"/>
              </a:ext>
            </a:extLst>
          </p:cNvPr>
          <p:cNvSpPr txBox="1"/>
          <p:nvPr/>
        </p:nvSpPr>
        <p:spPr>
          <a:xfrm>
            <a:off x="3619500" y="5924550"/>
            <a:ext cx="184731" cy="307777"/>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CC08DCC6-0478-3424-1CF4-FD45100DF59F}"/>
              </a:ext>
            </a:extLst>
          </p:cNvPr>
          <p:cNvPicPr>
            <a:picLocks noChangeAspect="1"/>
          </p:cNvPicPr>
          <p:nvPr/>
        </p:nvPicPr>
        <p:blipFill>
          <a:blip r:embed="rId3"/>
          <a:stretch>
            <a:fillRect/>
          </a:stretch>
        </p:blipFill>
        <p:spPr>
          <a:xfrm>
            <a:off x="15614216" y="9605716"/>
            <a:ext cx="2522134" cy="572283"/>
          </a:xfrm>
          <a:prstGeom prst="rect">
            <a:avLst/>
          </a:prstGeom>
        </p:spPr>
      </p:pic>
      <p:sp>
        <p:nvSpPr>
          <p:cNvPr id="3" name="Google Shape;94;p13">
            <a:extLst>
              <a:ext uri="{FF2B5EF4-FFF2-40B4-BE49-F238E27FC236}">
                <a16:creationId xmlns:a16="http://schemas.microsoft.com/office/drawing/2014/main" id="{E8B2FA65-2DAF-CC1C-9B0A-28C94DDBD666}"/>
              </a:ext>
            </a:extLst>
          </p:cNvPr>
          <p:cNvSpPr txBox="1"/>
          <p:nvPr/>
        </p:nvSpPr>
        <p:spPr>
          <a:xfrm>
            <a:off x="708137" y="3068258"/>
            <a:ext cx="8307526" cy="7894533"/>
          </a:xfrm>
          <a:prstGeom prst="rect">
            <a:avLst/>
          </a:prstGeom>
          <a:noFill/>
          <a:ln>
            <a:noFill/>
          </a:ln>
        </p:spPr>
        <p:txBody>
          <a:bodyPr spcFirstLastPara="1" wrap="square" lIns="0" tIns="0" rIns="0" bIns="0" anchor="t" anchorCtr="0">
            <a:spAutoFit/>
          </a:bodyPr>
          <a:lstStyle/>
          <a:p>
            <a:pPr marL="10795">
              <a:lnSpc>
                <a:spcPct val="107000"/>
              </a:lnSpc>
              <a:spcAft>
                <a:spcPts val="240"/>
              </a:spcAft>
            </a:pPr>
            <a:r>
              <a:rPr lang="en-CA" sz="1200" dirty="0">
                <a:effectLst/>
                <a:latin typeface="Calibri" panose="020F0502020204030204" pitchFamily="34" charset="0"/>
                <a:ea typeface="Calibri" panose="020F0502020204030204" pitchFamily="34" charset="0"/>
              </a:rPr>
              <a:t> </a:t>
            </a:r>
            <a:r>
              <a:rPr lang="en-CA" sz="1200" dirty="0" err="1">
                <a:effectLst/>
                <a:latin typeface="Calibri" panose="020F0502020204030204" pitchFamily="34" charset="0"/>
                <a:ea typeface="Calibri" panose="020F0502020204030204" pitchFamily="34" charset="0"/>
              </a:rPr>
              <a:t>cfs</a:t>
            </a:r>
            <a:endParaRPr lang="en-CA" sz="1200" dirty="0">
              <a:effectLst/>
              <a:latin typeface="Arial" panose="020B0604020202020204" pitchFamily="34" charset="0"/>
              <a:ea typeface="Calibri" panose="020F0502020204030204" pitchFamily="34" charset="0"/>
            </a:endParaRPr>
          </a:p>
          <a:p>
            <a:pPr marL="342900" lvl="0" indent="-342900">
              <a:lnSpc>
                <a:spcPct val="107000"/>
              </a:lnSpc>
              <a:buFont typeface="+mj-lt"/>
              <a:buAutoNum type="arabicPeriod"/>
            </a:pPr>
            <a:r>
              <a:rPr lang="en-CA" sz="2800" dirty="0">
                <a:solidFill>
                  <a:schemeClr val="tx1"/>
                </a:solidFill>
                <a:effectLst/>
                <a:latin typeface="Montserrat" panose="00000500000000000000" pitchFamily="2" charset="0"/>
                <a:ea typeface="MS Reference Sans Serif" panose="020B0604030504040204" pitchFamily="34" charset="0"/>
              </a:rPr>
              <a:t>Call to order:  Announce Quorum </a:t>
            </a: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r>
              <a:rPr lang="en-CA" sz="2800" dirty="0">
                <a:solidFill>
                  <a:schemeClr val="tx1"/>
                </a:solidFill>
                <a:effectLst/>
                <a:latin typeface="Montserrat" panose="00000500000000000000" pitchFamily="2" charset="0"/>
                <a:ea typeface="MS Reference Sans Serif" panose="020B0604030504040204" pitchFamily="34" charset="0"/>
              </a:rPr>
              <a:t>Approval of Agenda</a:t>
            </a:r>
          </a:p>
          <a:p>
            <a:pPr marL="342900" lvl="0" indent="-342900">
              <a:buFont typeface="+mj-lt"/>
              <a:buAutoNum type="arabicPeriod"/>
            </a:pPr>
            <a:endParaRPr lang="en-CA" sz="1600" dirty="0">
              <a:solidFill>
                <a:schemeClr val="tx1"/>
              </a:solidFill>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r>
              <a:rPr lang="en-CA" sz="2800" dirty="0">
                <a:solidFill>
                  <a:schemeClr val="tx1"/>
                </a:solidFill>
                <a:latin typeface="Montserrat" panose="00000500000000000000" pitchFamily="2" charset="0"/>
                <a:ea typeface="MS Reference Sans Serif" panose="020B0604030504040204" pitchFamily="34" charset="0"/>
              </a:rPr>
              <a:t>Advancing Accessibility and Human Rights for people with MCS:  R Peris, ASEQ-EHAQ</a:t>
            </a:r>
            <a:endParaRPr lang="en-CA" sz="2800" dirty="0">
              <a:solidFill>
                <a:schemeClr val="tx1"/>
              </a:solidFill>
              <a:effectLst/>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endParaRPr lang="en-CA" sz="2800" dirty="0">
              <a:solidFill>
                <a:schemeClr val="tx1"/>
              </a:solidFill>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r>
              <a:rPr lang="en-CA" sz="2800" dirty="0">
                <a:solidFill>
                  <a:schemeClr val="tx1"/>
                </a:solidFill>
                <a:latin typeface="Montserrat" panose="00000500000000000000" pitchFamily="2" charset="0"/>
                <a:ea typeface="MS Reference Sans Serif" panose="020B0604030504040204" pitchFamily="34" charset="0"/>
              </a:rPr>
              <a:t>Approval of M</a:t>
            </a:r>
            <a:r>
              <a:rPr lang="en-CA" sz="2800" dirty="0">
                <a:solidFill>
                  <a:schemeClr val="tx1"/>
                </a:solidFill>
                <a:effectLst/>
                <a:latin typeface="Montserrat" panose="00000500000000000000" pitchFamily="2" charset="0"/>
                <a:ea typeface="MS Reference Sans Serif" panose="020B0604030504040204" pitchFamily="34" charset="0"/>
              </a:rPr>
              <a:t>inutes of </a:t>
            </a:r>
            <a:r>
              <a:rPr lang="en-CA" sz="2800" dirty="0">
                <a:solidFill>
                  <a:schemeClr val="tx1"/>
                </a:solidFill>
                <a:latin typeface="Montserrat" panose="00000500000000000000" pitchFamily="2" charset="0"/>
                <a:ea typeface="MS Reference Sans Serif" panose="020B0604030504040204" pitchFamily="34" charset="0"/>
              </a:rPr>
              <a:t>2024 AGM</a:t>
            </a:r>
            <a:endParaRPr lang="en-CA" sz="2800" dirty="0">
              <a:solidFill>
                <a:schemeClr val="tx1"/>
              </a:solidFill>
              <a:effectLst/>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endParaRPr lang="en-CA" sz="1600" dirty="0">
              <a:solidFill>
                <a:schemeClr val="tx1"/>
              </a:solidFill>
              <a:effectLst/>
              <a:latin typeface="Montserrat" panose="00000500000000000000" pitchFamily="2" charset="0"/>
              <a:ea typeface="MS Reference Sans Serif" panose="020B0604030504040204" pitchFamily="34" charset="0"/>
            </a:endParaRPr>
          </a:p>
          <a:p>
            <a:pPr marL="342900" lvl="0" indent="-342900">
              <a:lnSpc>
                <a:spcPct val="107000"/>
              </a:lnSpc>
              <a:buFont typeface="+mj-lt"/>
              <a:buAutoNum type="arabicPeriod"/>
            </a:pPr>
            <a:r>
              <a:rPr lang="en-CA" sz="2800" dirty="0">
                <a:solidFill>
                  <a:schemeClr val="tx1"/>
                </a:solidFill>
                <a:effectLst/>
                <a:latin typeface="Montserrat" panose="00000500000000000000" pitchFamily="2" charset="0"/>
                <a:ea typeface="Calibri" panose="020F0502020204030204" pitchFamily="34" charset="0"/>
              </a:rPr>
              <a:t>Treasurer’s Report:  A. Tetley</a:t>
            </a:r>
          </a:p>
          <a:p>
            <a:pPr marL="457200" lvl="2" indent="-457200">
              <a:lnSpc>
                <a:spcPct val="107000"/>
              </a:lnSpc>
              <a:buFont typeface="Wingdings" panose="05000000000000000000" pitchFamily="2" charset="2"/>
              <a:buChar char="ü"/>
            </a:pPr>
            <a:r>
              <a:rPr lang="en-CA" sz="2800" dirty="0">
                <a:solidFill>
                  <a:schemeClr val="tx1"/>
                </a:solidFill>
                <a:effectLst/>
                <a:latin typeface="Montserrat" panose="00000500000000000000" pitchFamily="2" charset="0"/>
                <a:ea typeface="Calibri" panose="020F0502020204030204" pitchFamily="34" charset="0"/>
              </a:rPr>
              <a:t>Motion to approve financial statements</a:t>
            </a:r>
          </a:p>
          <a:p>
            <a:pPr marL="457200" lvl="2" indent="-457200">
              <a:lnSpc>
                <a:spcPct val="107000"/>
              </a:lnSpc>
              <a:buFont typeface="Wingdings" panose="05000000000000000000" pitchFamily="2" charset="2"/>
              <a:buChar char="ü"/>
            </a:pPr>
            <a:r>
              <a:rPr lang="en-CA" sz="2800" dirty="0">
                <a:solidFill>
                  <a:schemeClr val="tx1"/>
                </a:solidFill>
                <a:latin typeface="Montserrat" panose="00000500000000000000" pitchFamily="2" charset="0"/>
                <a:ea typeface="Calibri" panose="020F0502020204030204" pitchFamily="34" charset="0"/>
              </a:rPr>
              <a:t>Motion to </a:t>
            </a:r>
            <a:r>
              <a:rPr lang="en-CA" sz="2800" dirty="0">
                <a:solidFill>
                  <a:schemeClr val="tx1"/>
                </a:solidFill>
                <a:effectLst/>
                <a:latin typeface="Montserrat" panose="00000500000000000000" pitchFamily="2" charset="0"/>
                <a:ea typeface="Calibri" panose="020F0502020204030204" pitchFamily="34" charset="0"/>
              </a:rPr>
              <a:t>appoint auditor</a:t>
            </a:r>
          </a:p>
          <a:p>
            <a:pPr marL="457200" lvl="2" indent="-457200">
              <a:lnSpc>
                <a:spcPct val="107000"/>
              </a:lnSpc>
              <a:buFont typeface="Wingdings" panose="05000000000000000000" pitchFamily="2" charset="2"/>
              <a:buChar char="ü"/>
            </a:pPr>
            <a:r>
              <a:rPr lang="en-CA" sz="2800" dirty="0">
                <a:solidFill>
                  <a:schemeClr val="tx1"/>
                </a:solidFill>
                <a:effectLst/>
                <a:latin typeface="Montserrat" panose="00000500000000000000" pitchFamily="2" charset="0"/>
                <a:ea typeface="Calibri" panose="020F0502020204030204" pitchFamily="34" charset="0"/>
              </a:rPr>
              <a:t>Financial Plan for 2025</a:t>
            </a:r>
            <a:endParaRPr lang="en-CA" sz="2800" dirty="0">
              <a:solidFill>
                <a:schemeClr val="tx1"/>
              </a:solidFill>
              <a:latin typeface="Montserrat" panose="00000500000000000000" pitchFamily="2" charset="0"/>
              <a:ea typeface="Calibri" panose="020F0502020204030204" pitchFamily="34" charset="0"/>
            </a:endParaRPr>
          </a:p>
          <a:p>
            <a:pPr marL="342900" lvl="0" indent="-342900">
              <a:lnSpc>
                <a:spcPct val="107000"/>
              </a:lnSpc>
              <a:buFont typeface="+mj-lt"/>
              <a:buAutoNum type="arabicPeriod"/>
            </a:pPr>
            <a:endParaRPr lang="en-CA" sz="2800" dirty="0">
              <a:solidFill>
                <a:schemeClr val="tx1"/>
              </a:solidFill>
              <a:effectLst/>
              <a:latin typeface="Montserrat" panose="00000500000000000000" pitchFamily="2" charset="0"/>
              <a:ea typeface="Calibri" panose="020F0502020204030204" pitchFamily="34" charset="0"/>
            </a:endParaRPr>
          </a:p>
          <a:p>
            <a:pPr marL="342900" lvl="0" indent="-342900">
              <a:lnSpc>
                <a:spcPct val="107000"/>
              </a:lnSpc>
              <a:buFont typeface="+mj-lt"/>
              <a:buAutoNum type="arabicPeriod"/>
            </a:pPr>
            <a:r>
              <a:rPr lang="en-CA" sz="2800" dirty="0">
                <a:solidFill>
                  <a:schemeClr val="tx1"/>
                </a:solidFill>
                <a:effectLst/>
                <a:latin typeface="Montserrat" panose="00000500000000000000" pitchFamily="2" charset="0"/>
                <a:ea typeface="Calibri" panose="020F0502020204030204" pitchFamily="34" charset="0"/>
              </a:rPr>
              <a:t>Nominations Report  Election of Directors:   J. Doherty</a:t>
            </a:r>
          </a:p>
          <a:p>
            <a:pPr marL="342900" lvl="0" indent="-342900">
              <a:lnSpc>
                <a:spcPct val="107000"/>
              </a:lnSpc>
              <a:buFont typeface="+mj-lt"/>
              <a:buAutoNum type="arabicPeriod"/>
            </a:pPr>
            <a:endParaRPr lang="en-CA" sz="2800" dirty="0">
              <a:solidFill>
                <a:schemeClr val="tx1"/>
              </a:solidFill>
              <a:effectLst/>
              <a:latin typeface="Montserrat" panose="00000500000000000000" pitchFamily="2" charset="0"/>
              <a:ea typeface="Calibri" panose="020F0502020204030204" pitchFamily="34" charset="0"/>
            </a:endParaRPr>
          </a:p>
          <a:p>
            <a:pPr lvl="0">
              <a:lnSpc>
                <a:spcPct val="107000"/>
              </a:lnSpc>
            </a:pPr>
            <a:endParaRPr lang="en-CA" sz="2800" dirty="0">
              <a:solidFill>
                <a:schemeClr val="tx1"/>
              </a:solidFill>
              <a:effectLst/>
              <a:latin typeface="Montserrat" panose="00000500000000000000" pitchFamily="2" charset="0"/>
              <a:ea typeface="Calibri" panose="020F0502020204030204" pitchFamily="34" charset="0"/>
            </a:endParaRPr>
          </a:p>
        </p:txBody>
      </p:sp>
      <p:sp>
        <p:nvSpPr>
          <p:cNvPr id="7" name="TextBox 6">
            <a:extLst>
              <a:ext uri="{FF2B5EF4-FFF2-40B4-BE49-F238E27FC236}">
                <a16:creationId xmlns:a16="http://schemas.microsoft.com/office/drawing/2014/main" id="{8D07EC7C-57EC-63DA-A6C4-585BC499FCEC}"/>
              </a:ext>
            </a:extLst>
          </p:cNvPr>
          <p:cNvSpPr txBox="1"/>
          <p:nvPr/>
        </p:nvSpPr>
        <p:spPr>
          <a:xfrm>
            <a:off x="10027063" y="3116385"/>
            <a:ext cx="6979025" cy="5693866"/>
          </a:xfrm>
          <a:prstGeom prst="rect">
            <a:avLst/>
          </a:prstGeom>
          <a:noFill/>
        </p:spPr>
        <p:txBody>
          <a:bodyPr wrap="square" rtlCol="0">
            <a:spAutoFit/>
          </a:bodyPr>
          <a:lstStyle/>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kumimoji="0" lang="en-CA" sz="2800" b="0" i="0" u="none" strike="noStrike" kern="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Arial"/>
                <a:sym typeface="Arial"/>
              </a:rPr>
              <a:t>Update on Government Relations and advocacy work </a:t>
            </a:r>
            <a:r>
              <a:rPr kumimoji="0" lang="en-CA" sz="2800" b="0" i="1" u="none" strike="noStrike" kern="0" cap="none" spc="0" normalizeH="0" baseline="0" noProof="0" dirty="0">
                <a:ln>
                  <a:noFill/>
                </a:ln>
                <a:solidFill>
                  <a:srgbClr val="000000"/>
                </a:solidFill>
                <a:effectLst/>
                <a:uLnTx/>
                <a:uFillTx/>
                <a:latin typeface="Montserrat" panose="00000500000000000000" pitchFamily="2" charset="0"/>
                <a:ea typeface="Calibri" panose="020F0502020204030204" pitchFamily="34" charset="0"/>
                <a:cs typeface="Arial"/>
                <a:sym typeface="Arial"/>
              </a:rPr>
              <a:t>A Tetley</a:t>
            </a: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endParaRPr lang="en-CA" sz="2800" i="1" dirty="0">
              <a:latin typeface="Montserrat" panose="00000500000000000000" pitchFamily="2" charset="0"/>
              <a:ea typeface="MS Reference Sans Serif" panose="020B060403050404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lang="en-CA" sz="2800" dirty="0">
                <a:latin typeface="Montserrat" panose="00000500000000000000" pitchFamily="2" charset="0"/>
                <a:ea typeface="MS Reference Sans Serif" panose="020B0604030504040204" pitchFamily="34" charset="0"/>
              </a:rPr>
              <a:t>Advocacy</a:t>
            </a:r>
            <a:r>
              <a:rPr lang="en-CA" sz="2800" dirty="0">
                <a:solidFill>
                  <a:schemeClr val="tx1"/>
                </a:solidFill>
                <a:effectLst/>
                <a:latin typeface="Montserrat" panose="00000500000000000000" pitchFamily="2" charset="0"/>
                <a:ea typeface="MS Reference Sans Serif" panose="020B0604030504040204" pitchFamily="34" charset="0"/>
              </a:rPr>
              <a:t> Workplan for 2025 A. Tetley</a:t>
            </a: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endParaRPr lang="en-CA" sz="2800" dirty="0">
              <a:solidFill>
                <a:schemeClr val="tx1"/>
              </a:solidFill>
              <a:latin typeface="Montserrat" panose="00000500000000000000" pitchFamily="2" charset="0"/>
              <a:ea typeface="MS Reference Sans Serif" panose="020B060403050404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lang="en-CA" sz="2800" dirty="0">
                <a:solidFill>
                  <a:schemeClr val="tx1"/>
                </a:solidFill>
                <a:latin typeface="Montserrat" panose="00000500000000000000" pitchFamily="2" charset="0"/>
                <a:ea typeface="MS Reference Sans Serif" panose="020B0604030504040204" pitchFamily="34" charset="0"/>
              </a:rPr>
              <a:t>Denise Magi’s Reflections</a:t>
            </a: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endParaRPr lang="en-CA" sz="2800" dirty="0">
              <a:solidFill>
                <a:schemeClr val="tx1"/>
              </a:solidFill>
              <a:effectLst/>
              <a:latin typeface="Montserrat" panose="00000500000000000000" pitchFamily="2" charset="0"/>
              <a:ea typeface="MS Reference Sans Serif" panose="020B060403050404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lang="en-CA" sz="2800" dirty="0">
                <a:solidFill>
                  <a:schemeClr val="tx1"/>
                </a:solidFill>
                <a:effectLst/>
                <a:latin typeface="Montserrat" panose="00000500000000000000" pitchFamily="2" charset="0"/>
                <a:ea typeface="MS Reference Sans Serif" panose="020B0604030504040204" pitchFamily="34" charset="0"/>
              </a:rPr>
              <a:t>Tribute To Denise Magi: </a:t>
            </a:r>
            <a:endParaRPr lang="en-CA" sz="2800" dirty="0">
              <a:solidFill>
                <a:schemeClr val="tx1"/>
              </a:solidFill>
              <a:latin typeface="Montserrat" panose="00000500000000000000" pitchFamily="2" charset="0"/>
              <a:ea typeface="MS Reference Sans Serif" panose="020B060403050404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endParaRPr lang="en-CA" sz="2800" dirty="0">
              <a:solidFill>
                <a:schemeClr val="tx1"/>
              </a:solidFill>
              <a:effectLst/>
              <a:latin typeface="Montserrat" panose="00000500000000000000" pitchFamily="2" charset="0"/>
              <a:ea typeface="Calibri" panose="020F050202020403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lang="en-CA" sz="2800" dirty="0">
                <a:solidFill>
                  <a:schemeClr val="tx1"/>
                </a:solidFill>
                <a:latin typeface="Montserrat" panose="00000500000000000000" pitchFamily="2" charset="0"/>
                <a:ea typeface="Calibri" panose="020F0502020204030204" pitchFamily="34" charset="0"/>
              </a:rPr>
              <a:t>Other Business</a:t>
            </a:r>
            <a:endParaRPr lang="en-CA" sz="2800" dirty="0">
              <a:solidFill>
                <a:schemeClr val="tx1"/>
              </a:solidFill>
              <a:effectLst/>
              <a:latin typeface="Montserrat" panose="00000500000000000000" pitchFamily="2" charset="0"/>
              <a:ea typeface="Calibri" panose="020F050202020403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endParaRPr lang="en-CA" sz="2800" dirty="0">
              <a:solidFill>
                <a:schemeClr val="tx1"/>
              </a:solidFill>
              <a:latin typeface="Montserrat" panose="00000500000000000000" pitchFamily="2" charset="0"/>
              <a:ea typeface="MS Reference Sans Serif" panose="020B0604030504040204" pitchFamily="34" charset="0"/>
            </a:endParaRPr>
          </a:p>
          <a:p>
            <a:pPr marL="514350" marR="0" lvl="0" indent="-514350" algn="l" defTabSz="914400" rtl="0" eaLnBrk="1" fontAlgn="auto" latinLnBrk="0" hangingPunct="1">
              <a:spcBef>
                <a:spcPts val="0"/>
              </a:spcBef>
              <a:spcAft>
                <a:spcPts val="0"/>
              </a:spcAft>
              <a:buClr>
                <a:srgbClr val="000000"/>
              </a:buClr>
              <a:buSzTx/>
              <a:buAutoNum type="arabicPeriod" startAt="7"/>
              <a:tabLst/>
              <a:defRPr/>
            </a:pPr>
            <a:r>
              <a:rPr lang="en-CA" sz="2800" dirty="0">
                <a:solidFill>
                  <a:schemeClr val="tx1"/>
                </a:solidFill>
                <a:effectLst/>
                <a:latin typeface="Montserrat" panose="00000500000000000000" pitchFamily="2" charset="0"/>
                <a:ea typeface="MS Reference Sans Serif" panose="020B0604030504040204" pitchFamily="34" charset="0"/>
              </a:rPr>
              <a:t>Adjournment</a:t>
            </a:r>
          </a:p>
        </p:txBody>
      </p:sp>
    </p:spTree>
    <p:extLst>
      <p:ext uri="{BB962C8B-B14F-4D97-AF65-F5344CB8AC3E}">
        <p14:creationId xmlns:p14="http://schemas.microsoft.com/office/powerpoint/2010/main" val="15171066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545C-8EFB-E5D3-03D9-E4BF57630243}"/>
              </a:ext>
            </a:extLst>
          </p:cNvPr>
          <p:cNvSpPr>
            <a:spLocks noGrp="1"/>
          </p:cNvSpPr>
          <p:nvPr>
            <p:ph type="title"/>
          </p:nvPr>
        </p:nvSpPr>
        <p:spPr/>
        <p:txBody>
          <a:bodyPr/>
          <a:lstStyle/>
          <a:p>
            <a:r>
              <a:rPr lang="en-CA" dirty="0"/>
              <a:t>Izzat Jiwani </a:t>
            </a:r>
          </a:p>
        </p:txBody>
      </p:sp>
      <p:sp>
        <p:nvSpPr>
          <p:cNvPr id="3" name="Text Placeholder 2">
            <a:extLst>
              <a:ext uri="{FF2B5EF4-FFF2-40B4-BE49-F238E27FC236}">
                <a16:creationId xmlns:a16="http://schemas.microsoft.com/office/drawing/2014/main" id="{BB87B100-F2B1-AF83-7FE8-54AC8CFDBD9F}"/>
              </a:ext>
            </a:extLst>
          </p:cNvPr>
          <p:cNvSpPr>
            <a:spLocks noGrp="1"/>
          </p:cNvSpPr>
          <p:nvPr>
            <p:ph type="body" idx="1"/>
          </p:nvPr>
        </p:nvSpPr>
        <p:spPr>
          <a:xfrm>
            <a:off x="425302" y="3593804"/>
            <a:ext cx="16735646" cy="7995683"/>
          </a:xfrm>
        </p:spPr>
        <p:txBody>
          <a:bodyPr>
            <a:normAutofit/>
          </a:bodyPr>
          <a:lstStyle/>
          <a:p>
            <a:pPr marL="82550" indent="0">
              <a:buNone/>
            </a:pPr>
            <a:r>
              <a:rPr lang="en-CA" sz="2800" dirty="0"/>
              <a:t>I have worked with Denise for many years on the previous MEAO and the current CareNow Ontario. </a:t>
            </a:r>
          </a:p>
          <a:p>
            <a:pPr marL="82550" indent="0">
              <a:buNone/>
            </a:pPr>
            <a:endParaRPr lang="en-CA" sz="2800" dirty="0"/>
          </a:p>
          <a:p>
            <a:pPr marL="82550" indent="0">
              <a:buNone/>
            </a:pPr>
            <a:r>
              <a:rPr lang="en-CA" sz="2800" dirty="0"/>
              <a:t>Denise, thank you for your dedication and perseverance on advocating for improving services and care for those with ME, FM and MCS.  </a:t>
            </a:r>
          </a:p>
          <a:p>
            <a:pPr marL="82550" indent="0">
              <a:buNone/>
            </a:pPr>
            <a:endParaRPr lang="en-CA" sz="2800" dirty="0"/>
          </a:p>
          <a:p>
            <a:pPr marL="82550" indent="0">
              <a:buNone/>
            </a:pPr>
            <a:r>
              <a:rPr lang="en-CA" sz="2800" dirty="0"/>
              <a:t>As a lived experience and part of MEAO/CareNow organization, I and most members are aware of the very challenging environment that this work involved and continues to involve.  </a:t>
            </a:r>
          </a:p>
          <a:p>
            <a:pPr marL="82550" indent="0">
              <a:buNone/>
            </a:pPr>
            <a:r>
              <a:rPr lang="en-CA" sz="2800" dirty="0"/>
              <a:t>I</a:t>
            </a:r>
          </a:p>
          <a:p>
            <a:pPr marL="82550" indent="0">
              <a:buNone/>
            </a:pPr>
            <a:r>
              <a:rPr lang="en-CA" sz="2800" dirty="0"/>
              <a:t> would like to thank you for your many years of work on these complex health conditions despite your own personal health issues. </a:t>
            </a:r>
          </a:p>
          <a:p>
            <a:endParaRPr lang="en-CA" sz="2800" dirty="0"/>
          </a:p>
          <a:p>
            <a:pPr marL="82550" indent="0">
              <a:buNone/>
            </a:pPr>
            <a:r>
              <a:rPr lang="en-CA" sz="2800" dirty="0"/>
              <a:t>With you the best for your health and well being. </a:t>
            </a:r>
          </a:p>
          <a:p>
            <a:endParaRPr lang="en-CA" sz="2800" dirty="0"/>
          </a:p>
          <a:p>
            <a:endParaRPr lang="en-CA" dirty="0"/>
          </a:p>
        </p:txBody>
      </p:sp>
    </p:spTree>
    <p:extLst>
      <p:ext uri="{BB962C8B-B14F-4D97-AF65-F5344CB8AC3E}">
        <p14:creationId xmlns:p14="http://schemas.microsoft.com/office/powerpoint/2010/main" val="29832744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FCE66336-417D-9D72-D837-8DE2C629EF95}"/>
            </a:ext>
          </a:extLst>
        </p:cNvPr>
        <p:cNvGrpSpPr/>
        <p:nvPr/>
      </p:nvGrpSpPr>
      <p:grpSpPr>
        <a:xfrm>
          <a:off x="0" y="0"/>
          <a:ext cx="0" cy="0"/>
          <a:chOff x="0" y="0"/>
          <a:chExt cx="0" cy="0"/>
        </a:xfrm>
      </p:grpSpPr>
      <p:sp>
        <p:nvSpPr>
          <p:cNvPr id="210" name="Google Shape;210;p17">
            <a:extLst>
              <a:ext uri="{FF2B5EF4-FFF2-40B4-BE49-F238E27FC236}">
                <a16:creationId xmlns:a16="http://schemas.microsoft.com/office/drawing/2014/main" id="{D1992B76-2508-0BFE-BECA-B49D33D392F0}"/>
              </a:ext>
            </a:extLst>
          </p:cNvPr>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a:extLst>
              <a:ext uri="{FF2B5EF4-FFF2-40B4-BE49-F238E27FC236}">
                <a16:creationId xmlns:a16="http://schemas.microsoft.com/office/drawing/2014/main" id="{E7A5ABB5-EFE4-0B63-94A2-1B61BFE8ACAA}"/>
              </a:ext>
            </a:extLst>
          </p:cNvPr>
          <p:cNvSpPr txBox="1"/>
          <p:nvPr/>
        </p:nvSpPr>
        <p:spPr>
          <a:xfrm>
            <a:off x="8277232" y="868845"/>
            <a:ext cx="9291553" cy="986116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7500" b="1" dirty="0">
                <a:latin typeface="Montserrat Black" pitchFamily="2" charset="77"/>
                <a:sym typeface="Tenor Sans"/>
              </a:rPr>
              <a:t>Erika Halapy</a:t>
            </a: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400" b="0"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EB29DFB4-06D0-4103-FA9F-AF95697B2044}"/>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8FF0E4AC-20E7-CAE9-7660-4C2C94498802}"/>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36847107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939A-45B5-BDA9-55C1-AAA732560C34}"/>
              </a:ext>
            </a:extLst>
          </p:cNvPr>
          <p:cNvSpPr>
            <a:spLocks noGrp="1"/>
          </p:cNvSpPr>
          <p:nvPr>
            <p:ph type="title"/>
          </p:nvPr>
        </p:nvSpPr>
        <p:spPr/>
        <p:txBody>
          <a:bodyPr/>
          <a:lstStyle/>
          <a:p>
            <a:r>
              <a:rPr lang="en-CA" dirty="0"/>
              <a:t>Diane </a:t>
            </a:r>
            <a:r>
              <a:rPr lang="en-CA" dirty="0" err="1"/>
              <a:t>Meitz</a:t>
            </a:r>
            <a:endParaRPr lang="en-CA" dirty="0"/>
          </a:p>
        </p:txBody>
      </p:sp>
      <p:sp>
        <p:nvSpPr>
          <p:cNvPr id="3" name="Text Placeholder 2">
            <a:extLst>
              <a:ext uri="{FF2B5EF4-FFF2-40B4-BE49-F238E27FC236}">
                <a16:creationId xmlns:a16="http://schemas.microsoft.com/office/drawing/2014/main" id="{CCE3EF1E-949B-A332-B7C4-543037ECE081}"/>
              </a:ext>
            </a:extLst>
          </p:cNvPr>
          <p:cNvSpPr>
            <a:spLocks noGrp="1"/>
          </p:cNvSpPr>
          <p:nvPr>
            <p:ph type="body" idx="1"/>
          </p:nvPr>
        </p:nvSpPr>
        <p:spPr>
          <a:xfrm>
            <a:off x="1716674" y="3574474"/>
            <a:ext cx="15656925" cy="6712526"/>
          </a:xfrm>
        </p:spPr>
        <p:txBody>
          <a:bodyPr/>
          <a:lstStyle/>
          <a:p>
            <a:pPr marL="82550" indent="0">
              <a:buNone/>
            </a:pPr>
            <a:r>
              <a:rPr lang="en-CA" sz="3200" dirty="0"/>
              <a:t>A heartfelt thank you for all your dedication and hard work for those with the debilitating illnesses MEAO ... of course now Care Now Ontario helps  with.</a:t>
            </a:r>
          </a:p>
          <a:p>
            <a:pPr marL="82550" indent="0">
              <a:buNone/>
            </a:pPr>
            <a:endParaRPr lang="en-CA" sz="3200" dirty="0"/>
          </a:p>
          <a:p>
            <a:pPr marL="82550" indent="0">
              <a:buNone/>
            </a:pPr>
            <a:r>
              <a:rPr lang="en-CA" sz="3200" dirty="0"/>
              <a:t>I know you have put the association/charity first before your own health many times.</a:t>
            </a:r>
          </a:p>
          <a:p>
            <a:pPr marL="82550" indent="0">
              <a:buNone/>
            </a:pPr>
            <a:endParaRPr lang="en-CA" sz="3200" dirty="0"/>
          </a:p>
          <a:p>
            <a:pPr marL="82550" indent="0">
              <a:buNone/>
            </a:pPr>
            <a:r>
              <a:rPr lang="en-CA" sz="3200" dirty="0"/>
              <a:t>It is my wish you have that restful and healing time we all need at times.  Sending you a big hug!.  My kitties and I wish you a meowy Christmas!</a:t>
            </a:r>
          </a:p>
          <a:p>
            <a:pPr marL="82550" indent="0">
              <a:buNone/>
            </a:pPr>
            <a:endParaRPr lang="en-CA" sz="3200" dirty="0"/>
          </a:p>
          <a:p>
            <a:pPr marL="82550" indent="0">
              <a:buNone/>
            </a:pPr>
            <a:r>
              <a:rPr lang="en-CA" sz="3200" dirty="0"/>
              <a:t>All the best sweetie!💕</a:t>
            </a:r>
          </a:p>
          <a:p>
            <a:endParaRPr lang="en-CA" dirty="0"/>
          </a:p>
        </p:txBody>
      </p:sp>
    </p:spTree>
    <p:extLst>
      <p:ext uri="{BB962C8B-B14F-4D97-AF65-F5344CB8AC3E}">
        <p14:creationId xmlns:p14="http://schemas.microsoft.com/office/powerpoint/2010/main" val="344755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15FBD75D-0C85-D47C-8703-1BD079D02D64}"/>
            </a:ext>
          </a:extLst>
        </p:cNvPr>
        <p:cNvGrpSpPr/>
        <p:nvPr/>
      </p:nvGrpSpPr>
      <p:grpSpPr>
        <a:xfrm>
          <a:off x="0" y="0"/>
          <a:ext cx="0" cy="0"/>
          <a:chOff x="0" y="0"/>
          <a:chExt cx="0" cy="0"/>
        </a:xfrm>
      </p:grpSpPr>
      <p:sp>
        <p:nvSpPr>
          <p:cNvPr id="210" name="Google Shape;210;p17">
            <a:extLst>
              <a:ext uri="{FF2B5EF4-FFF2-40B4-BE49-F238E27FC236}">
                <a16:creationId xmlns:a16="http://schemas.microsoft.com/office/drawing/2014/main" id="{BCDA64D4-A7E1-899F-779F-07270933B2AC}"/>
              </a:ext>
            </a:extLst>
          </p:cNvPr>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a:extLst>
              <a:ext uri="{FF2B5EF4-FFF2-40B4-BE49-F238E27FC236}">
                <a16:creationId xmlns:a16="http://schemas.microsoft.com/office/drawing/2014/main" id="{F594AF85-4854-7C48-DDB6-82DF2A67105A}"/>
              </a:ext>
            </a:extLst>
          </p:cNvPr>
          <p:cNvSpPr txBox="1"/>
          <p:nvPr/>
        </p:nvSpPr>
        <p:spPr>
          <a:xfrm>
            <a:off x="8277232" y="868845"/>
            <a:ext cx="9291553" cy="986116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lang="en-US" sz="7500" b="1" dirty="0">
                <a:latin typeface="Montserrat Black" pitchFamily="2" charset="77"/>
                <a:sym typeface="Tenor Sans"/>
              </a:rPr>
              <a:t>Keith Deviney</a:t>
            </a: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400"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23BEDB98-3389-CF0F-C42A-BF1D28B9957F}"/>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B80C7ADF-17A1-6B92-CDEE-3E9E8186AB53}"/>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73134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endParaRPr lang="en-CA"/>
          </a:p>
        </p:txBody>
      </p:sp>
      <p:sp>
        <p:nvSpPr>
          <p:cNvPr id="213" name="Google Shape;213;p17"/>
          <p:cNvSpPr txBox="1"/>
          <p:nvPr/>
        </p:nvSpPr>
        <p:spPr>
          <a:xfrm>
            <a:off x="7878846" y="4133850"/>
            <a:ext cx="9291553" cy="3028521"/>
          </a:xfrm>
          <a:prstGeom prst="rect">
            <a:avLst/>
          </a:prstGeom>
          <a:noFill/>
          <a:ln>
            <a:noFill/>
          </a:ln>
        </p:spPr>
        <p:txBody>
          <a:bodyPr spcFirstLastPara="1" wrap="square" lIns="0" tIns="0" rIns="0" bIns="0" anchor="t" anchorCtr="0">
            <a:spAutoFit/>
          </a:bodyPr>
          <a:lstStyle/>
          <a:p>
            <a:pPr marL="0" marR="0" lvl="0" indent="0" algn="just"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algn="just" rtl="0">
              <a:lnSpc>
                <a:spcPct val="120000"/>
              </a:lnSpc>
              <a:spcBef>
                <a:spcPts val="0"/>
              </a:spcBef>
              <a:spcAft>
                <a:spcPts val="0"/>
              </a:spcAft>
              <a:buNone/>
            </a:pPr>
            <a:endParaRPr lang="en-US" sz="7500" b="1" dirty="0">
              <a:solidFill>
                <a:schemeClr val="tx1"/>
              </a:solidFill>
              <a:latin typeface="Montserrat Black" pitchFamily="2" charset="77"/>
              <a:sym typeface="Tenor Sans"/>
            </a:endParaRPr>
          </a:p>
          <a:p>
            <a:pPr marL="0" marR="0" lvl="0" indent="0" algn="ctr" rtl="0">
              <a:lnSpc>
                <a:spcPct val="120000"/>
              </a:lnSpc>
              <a:spcBef>
                <a:spcPts val="0"/>
              </a:spcBef>
              <a:spcAft>
                <a:spcPts val="0"/>
              </a:spcAft>
              <a:buNone/>
            </a:pPr>
            <a:endParaRPr dirty="0">
              <a:solidFill>
                <a:schemeClr val="tx1"/>
              </a:solidFill>
              <a:latin typeface="Montserrat" pitchFamily="2" charset="77"/>
            </a:endParaRPr>
          </a:p>
        </p:txBody>
      </p:sp>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3"/>
          <a:stretch>
            <a:fillRect/>
          </a:stretch>
        </p:blipFill>
        <p:spPr>
          <a:xfrm>
            <a:off x="15614217" y="9598299"/>
            <a:ext cx="2522133" cy="572283"/>
          </a:xfrm>
          <a:prstGeom prst="rect">
            <a:avLst/>
          </a:prstGeom>
        </p:spPr>
      </p:pic>
      <p:pic>
        <p:nvPicPr>
          <p:cNvPr id="2" name="Picture 1">
            <a:extLst>
              <a:ext uri="{FF2B5EF4-FFF2-40B4-BE49-F238E27FC236}">
                <a16:creationId xmlns:a16="http://schemas.microsoft.com/office/drawing/2014/main" id="{8B9BE136-58AD-76BA-CCFB-8602DAC02A4F}"/>
              </a:ext>
            </a:extLst>
          </p:cNvPr>
          <p:cNvPicPr>
            <a:picLocks noChangeAspect="1"/>
          </p:cNvPicPr>
          <p:nvPr/>
        </p:nvPicPr>
        <p:blipFill>
          <a:blip r:embed="rId4"/>
          <a:stretch>
            <a:fillRect/>
          </a:stretch>
        </p:blipFill>
        <p:spPr>
          <a:xfrm>
            <a:off x="9033007" y="-531629"/>
            <a:ext cx="8458221" cy="11780875"/>
          </a:xfrm>
          <a:prstGeom prst="rect">
            <a:avLst/>
          </a:prstGeom>
        </p:spPr>
      </p:pic>
      <p:sp>
        <p:nvSpPr>
          <p:cNvPr id="8" name="Title 7">
            <a:extLst>
              <a:ext uri="{FF2B5EF4-FFF2-40B4-BE49-F238E27FC236}">
                <a16:creationId xmlns:a16="http://schemas.microsoft.com/office/drawing/2014/main" id="{38D27808-9F72-E1D4-598A-B3BB7ECD0D5A}"/>
              </a:ext>
            </a:extLst>
          </p:cNvPr>
          <p:cNvSpPr>
            <a:spLocks noGrp="1"/>
          </p:cNvSpPr>
          <p:nvPr>
            <p:ph type="title"/>
          </p:nvPr>
        </p:nvSpPr>
        <p:spPr/>
        <p:txBody>
          <a:bodyPr/>
          <a:lstStyle/>
          <a:p>
            <a:endParaRPr lang="en-CA" dirty="0"/>
          </a:p>
        </p:txBody>
      </p:sp>
      <p:sp>
        <p:nvSpPr>
          <p:cNvPr id="5" name="Text Placeholder 4">
            <a:extLst>
              <a:ext uri="{FF2B5EF4-FFF2-40B4-BE49-F238E27FC236}">
                <a16:creationId xmlns:a16="http://schemas.microsoft.com/office/drawing/2014/main" id="{1F84A32A-0E6A-D138-93B1-19D1560E50BE}"/>
              </a:ext>
            </a:extLst>
          </p:cNvPr>
          <p:cNvSpPr>
            <a:spLocks noGrp="1"/>
          </p:cNvSpPr>
          <p:nvPr>
            <p:ph type="body" idx="1"/>
          </p:nvPr>
        </p:nvSpPr>
        <p:spPr/>
        <p:txBody>
          <a:bodyPr>
            <a:normAutofit/>
          </a:bodyPr>
          <a:lstStyle/>
          <a:p>
            <a:pPr marL="82550" indent="0">
              <a:buNone/>
            </a:pPr>
            <a:r>
              <a:rPr lang="en-CA" sz="4400" dirty="0"/>
              <a:t>On Behalf of the </a:t>
            </a:r>
          </a:p>
          <a:p>
            <a:pPr marL="82550" indent="0">
              <a:buNone/>
            </a:pPr>
            <a:r>
              <a:rPr lang="en-CA" sz="4400" dirty="0"/>
              <a:t>CareNow Ontario</a:t>
            </a:r>
          </a:p>
          <a:p>
            <a:pPr marL="82550" indent="0">
              <a:buNone/>
            </a:pPr>
            <a:r>
              <a:rPr lang="en-CA" sz="4400" dirty="0"/>
              <a:t>Members  &amp;</a:t>
            </a:r>
          </a:p>
          <a:p>
            <a:pPr marL="82550" indent="0">
              <a:buNone/>
            </a:pPr>
            <a:r>
              <a:rPr lang="en-CA" sz="4400" dirty="0"/>
              <a:t>Board of Directors</a:t>
            </a:r>
          </a:p>
        </p:txBody>
      </p:sp>
    </p:spTree>
    <p:extLst>
      <p:ext uri="{BB962C8B-B14F-4D97-AF65-F5344CB8AC3E}">
        <p14:creationId xmlns:p14="http://schemas.microsoft.com/office/powerpoint/2010/main" val="23526114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E5707946-CEDB-88E5-9385-888A6D0B2B59}"/>
            </a:ext>
          </a:extLst>
        </p:cNvPr>
        <p:cNvGrpSpPr/>
        <p:nvPr/>
      </p:nvGrpSpPr>
      <p:grpSpPr>
        <a:xfrm>
          <a:off x="0" y="0"/>
          <a:ext cx="0" cy="0"/>
          <a:chOff x="0" y="0"/>
          <a:chExt cx="0" cy="0"/>
        </a:xfrm>
      </p:grpSpPr>
      <p:sp>
        <p:nvSpPr>
          <p:cNvPr id="210" name="Google Shape;210;p17">
            <a:extLst>
              <a:ext uri="{FF2B5EF4-FFF2-40B4-BE49-F238E27FC236}">
                <a16:creationId xmlns:a16="http://schemas.microsoft.com/office/drawing/2014/main" id="{4DAE86EC-7A32-A5D7-7A2E-1513C81404C0}"/>
              </a:ext>
            </a:extLst>
          </p:cNvPr>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a:extLst>
              <a:ext uri="{FF2B5EF4-FFF2-40B4-BE49-F238E27FC236}">
                <a16:creationId xmlns:a16="http://schemas.microsoft.com/office/drawing/2014/main" id="{885ABB09-2D0A-610A-8C14-D8E05429F6EC}"/>
              </a:ext>
            </a:extLst>
          </p:cNvPr>
          <p:cNvSpPr txBox="1"/>
          <p:nvPr/>
        </p:nvSpPr>
        <p:spPr>
          <a:xfrm>
            <a:off x="8277232" y="868845"/>
            <a:ext cx="9291553" cy="6278642"/>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lang="en-US" sz="7500" b="1" dirty="0">
              <a:latin typeface="Montserrat Black" pitchFamily="2" charset="77"/>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rPr>
              <a:t>Other Business</a:t>
            </a: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75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a:p>
            <a:pPr marL="0" marR="0" lvl="0" indent="0" algn="l" defTabSz="914400" rtl="0" eaLnBrk="1" fontAlgn="auto" latinLnBrk="0" hangingPunct="1">
              <a:lnSpc>
                <a:spcPct val="120000"/>
              </a:lnSpc>
              <a:spcBef>
                <a:spcPts val="0"/>
              </a:spcBef>
              <a:spcAft>
                <a:spcPts val="0"/>
              </a:spcAft>
              <a:buClr>
                <a:srgbClr val="000000"/>
              </a:buClr>
              <a:buSzTx/>
              <a:buFont typeface="Arial"/>
              <a:buNone/>
              <a:tabLst/>
              <a:defRPr/>
            </a:pPr>
            <a:endParaRPr kumimoji="0" lang="en-US" sz="4000" b="1" i="0" u="none" strike="noStrike" kern="0" cap="none" spc="0" normalizeH="0" baseline="0" noProof="0" dirty="0">
              <a:ln>
                <a:noFill/>
              </a:ln>
              <a:solidFill>
                <a:srgbClr val="000000"/>
              </a:solidFill>
              <a:effectLst/>
              <a:uLnTx/>
              <a:uFillTx/>
              <a:latin typeface="Montserrat Black" pitchFamily="2" charset="77"/>
              <a:cs typeface="Arial"/>
              <a:sym typeface="Tenor Sans"/>
            </a:endParaRPr>
          </a:p>
        </p:txBody>
      </p:sp>
      <p:pic>
        <p:nvPicPr>
          <p:cNvPr id="6" name="Picture 5">
            <a:extLst>
              <a:ext uri="{FF2B5EF4-FFF2-40B4-BE49-F238E27FC236}">
                <a16:creationId xmlns:a16="http://schemas.microsoft.com/office/drawing/2014/main" id="{B90DFDA7-5418-AAFB-8C5A-3841F91731E9}"/>
              </a:ext>
            </a:extLst>
          </p:cNvPr>
          <p:cNvPicPr>
            <a:picLocks noChangeAspect="1"/>
          </p:cNvPicPr>
          <p:nvPr/>
        </p:nvPicPr>
        <p:blipFill>
          <a:blip r:embed="rId3"/>
          <a:stretch>
            <a:fillRect/>
          </a:stretch>
        </p:blipFill>
        <p:spPr>
          <a:xfrm rot="10800000" flipH="1">
            <a:off x="-1474989" y="649264"/>
            <a:ext cx="9033006" cy="6969172"/>
          </a:xfrm>
          <a:prstGeom prst="rect">
            <a:avLst/>
          </a:prstGeom>
        </p:spPr>
      </p:pic>
      <p:pic>
        <p:nvPicPr>
          <p:cNvPr id="3" name="Picture 2">
            <a:extLst>
              <a:ext uri="{FF2B5EF4-FFF2-40B4-BE49-F238E27FC236}">
                <a16:creationId xmlns:a16="http://schemas.microsoft.com/office/drawing/2014/main" id="{B1B1E7E2-5473-7AC3-A06C-6C756138154E}"/>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8305254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0"/>
          <p:cNvSpPr txBox="1"/>
          <p:nvPr/>
        </p:nvSpPr>
        <p:spPr>
          <a:xfrm>
            <a:off x="1028700" y="1615119"/>
            <a:ext cx="6892200" cy="230832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7500" b="1" dirty="0">
                <a:solidFill>
                  <a:schemeClr val="tx1"/>
                </a:solidFill>
                <a:latin typeface="Montserrat Black" pitchFamily="2" charset="77"/>
                <a:ea typeface="Tenor Sans"/>
                <a:cs typeface="Tenor Sans"/>
                <a:sym typeface="Tenor Sans"/>
              </a:rPr>
              <a:t>Motion to Adjourn</a:t>
            </a:r>
            <a:endParaRPr dirty="0">
              <a:solidFill>
                <a:schemeClr val="tx1"/>
              </a:solidFill>
              <a:latin typeface="Montserrat" pitchFamily="2" charset="77"/>
            </a:endParaRPr>
          </a:p>
        </p:txBody>
      </p:sp>
      <p:sp>
        <p:nvSpPr>
          <p:cNvPr id="253" name="Google Shape;253;p20"/>
          <p:cNvSpPr/>
          <p:nvPr/>
        </p:nvSpPr>
        <p:spPr>
          <a:xfrm>
            <a:off x="12503216" y="-3610"/>
            <a:ext cx="5784784" cy="10290610"/>
          </a:xfrm>
          <a:custGeom>
            <a:avLst/>
            <a:gdLst/>
            <a:ahLst/>
            <a:cxnLst/>
            <a:rect l="l" t="t" r="r" b="b"/>
            <a:pathLst>
              <a:path w="2837927" h="5048417" extrusionOk="0">
                <a:moveTo>
                  <a:pt x="0" y="0"/>
                </a:moveTo>
                <a:lnTo>
                  <a:pt x="2837927" y="0"/>
                </a:lnTo>
                <a:lnTo>
                  <a:pt x="2837927" y="5048417"/>
                </a:lnTo>
                <a:lnTo>
                  <a:pt x="0" y="5048417"/>
                </a:lnTo>
                <a:close/>
              </a:path>
            </a:pathLst>
          </a:custGeom>
          <a:solidFill>
            <a:schemeClr val="accent3"/>
          </a:solidFill>
          <a:ln>
            <a:noFill/>
          </a:ln>
        </p:spPr>
        <p:txBody>
          <a:bodyPr/>
          <a:lstStyle/>
          <a:p>
            <a:endParaRPr lang="en-CA"/>
          </a:p>
        </p:txBody>
      </p:sp>
      <p:pic>
        <p:nvPicPr>
          <p:cNvPr id="254" name="Google Shape;254;p20"/>
          <p:cNvPicPr preferRelativeResize="0"/>
          <p:nvPr/>
        </p:nvPicPr>
        <p:blipFill rotWithShape="1">
          <a:blip r:embed="rId3">
            <a:alphaModFix/>
          </a:blip>
          <a:srcRect l="2152" t="45433" r="2152"/>
          <a:stretch/>
        </p:blipFill>
        <p:spPr>
          <a:xfrm>
            <a:off x="10041583" y="1615119"/>
            <a:ext cx="8246417" cy="7053152"/>
          </a:xfrm>
          <a:prstGeom prst="rect">
            <a:avLst/>
          </a:prstGeom>
          <a:noFill/>
          <a:ln>
            <a:noFill/>
          </a:ln>
        </p:spPr>
      </p:pic>
      <p:sp>
        <p:nvSpPr>
          <p:cNvPr id="3" name="Rectangle 2">
            <a:extLst>
              <a:ext uri="{FF2B5EF4-FFF2-40B4-BE49-F238E27FC236}">
                <a16:creationId xmlns:a16="http://schemas.microsoft.com/office/drawing/2014/main" id="{47624C6F-ACCE-0877-666B-1E3D17BE7407}"/>
              </a:ext>
            </a:extLst>
          </p:cNvPr>
          <p:cNvSpPr/>
          <p:nvPr/>
        </p:nvSpPr>
        <p:spPr>
          <a:xfrm>
            <a:off x="1161526" y="5263417"/>
            <a:ext cx="1124473" cy="132606"/>
          </a:xfrm>
          <a:prstGeom prst="rect">
            <a:avLst/>
          </a:prstGeom>
          <a:solidFill>
            <a:srgbClr val="4A8E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DF9DA63-593A-B8AA-F59E-E73A9FEC1889}"/>
              </a:ext>
            </a:extLst>
          </p:cNvPr>
          <p:cNvSpPr/>
          <p:nvPr/>
        </p:nvSpPr>
        <p:spPr>
          <a:xfrm>
            <a:off x="2285999" y="5264677"/>
            <a:ext cx="1200728" cy="132780"/>
          </a:xfrm>
          <a:prstGeom prst="rect">
            <a:avLst/>
          </a:prstGeom>
          <a:solidFill>
            <a:srgbClr val="8D6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6F62CA-3105-6A6F-FDB0-22A0DEB02A1B}"/>
              </a:ext>
            </a:extLst>
          </p:cNvPr>
          <p:cNvSpPr/>
          <p:nvPr/>
        </p:nvSpPr>
        <p:spPr>
          <a:xfrm>
            <a:off x="3486726" y="5263243"/>
            <a:ext cx="1233055" cy="132780"/>
          </a:xfrm>
          <a:prstGeom prst="rect">
            <a:avLst/>
          </a:prstGeom>
          <a:solidFill>
            <a:srgbClr val="6FB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5EE38A4-9EC8-D864-B7DD-710F61E147E0}"/>
              </a:ext>
            </a:extLst>
          </p:cNvPr>
          <p:cNvPicPr>
            <a:picLocks noChangeAspect="1"/>
          </p:cNvPicPr>
          <p:nvPr/>
        </p:nvPicPr>
        <p:blipFill>
          <a:blip r:embed="rId4"/>
          <a:stretch>
            <a:fillRect/>
          </a:stretch>
        </p:blipFill>
        <p:spPr>
          <a:xfrm>
            <a:off x="15614217" y="9598299"/>
            <a:ext cx="2522133" cy="57228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218D-5283-41EF-8AA7-90ED3CD5151F}"/>
              </a:ext>
            </a:extLst>
          </p:cNvPr>
          <p:cNvSpPr>
            <a:spLocks noGrp="1"/>
          </p:cNvSpPr>
          <p:nvPr>
            <p:ph type="title"/>
          </p:nvPr>
        </p:nvSpPr>
        <p:spPr/>
        <p:txBody>
          <a:bodyPr/>
          <a:lstStyle/>
          <a:p>
            <a:r>
              <a:rPr lang="en-US" dirty="0"/>
              <a:t>MOTION: Approve Agenda</a:t>
            </a:r>
            <a:endParaRPr lang="en-CA" dirty="0"/>
          </a:p>
        </p:txBody>
      </p:sp>
      <p:sp>
        <p:nvSpPr>
          <p:cNvPr id="3" name="Content Placeholder 2">
            <a:extLst>
              <a:ext uri="{FF2B5EF4-FFF2-40B4-BE49-F238E27FC236}">
                <a16:creationId xmlns:a16="http://schemas.microsoft.com/office/drawing/2014/main" id="{D684701B-A349-41CC-94D7-A4B8ED6BE2C8}"/>
              </a:ext>
            </a:extLst>
          </p:cNvPr>
          <p:cNvSpPr>
            <a:spLocks noGrp="1"/>
          </p:cNvSpPr>
          <p:nvPr>
            <p:ph idx="1"/>
          </p:nvPr>
        </p:nvSpPr>
        <p:spPr>
          <a:xfrm>
            <a:off x="1296800" y="2430925"/>
            <a:ext cx="14599692" cy="4526100"/>
          </a:xfrm>
        </p:spPr>
        <p:txBody>
          <a:bodyPr>
            <a:normAutofit/>
          </a:bodyPr>
          <a:lstStyle/>
          <a:p>
            <a:pPr marL="0" indent="0">
              <a:buNone/>
            </a:pPr>
            <a:endParaRPr lang="en-CA" sz="4200" b="1" dirty="0">
              <a:latin typeface="Arial" panose="020B0604020202020204" pitchFamily="34" charset="0"/>
              <a:ea typeface="Calibri" panose="020F0502020204030204" pitchFamily="34" charset="0"/>
              <a:cs typeface="Times New Roman" panose="02020603050405020304" pitchFamily="18" charset="0"/>
            </a:endParaRPr>
          </a:p>
          <a:p>
            <a:pPr marL="0" indent="0">
              <a:buNone/>
            </a:pPr>
            <a:r>
              <a:rPr lang="en-CA" sz="4000" b="1" dirty="0">
                <a:latin typeface="Montserrat" panose="00000500000000000000" pitchFamily="2" charset="0"/>
                <a:ea typeface="Calibri" panose="020F0502020204030204" pitchFamily="34" charset="0"/>
                <a:cs typeface="Times New Roman" panose="02020603050405020304" pitchFamily="18" charset="0"/>
              </a:rPr>
              <a:t>Be it resolved </a:t>
            </a:r>
            <a:r>
              <a:rPr lang="en-CA" sz="4000" dirty="0">
                <a:latin typeface="Montserrat" panose="00000500000000000000" pitchFamily="2" charset="0"/>
                <a:ea typeface="Calibri" panose="020F0502020204030204" pitchFamily="34" charset="0"/>
                <a:cs typeface="Times New Roman" panose="02020603050405020304" pitchFamily="18" charset="0"/>
              </a:rPr>
              <a:t>that the Agenda now before this meeting, held November 28, 2024 be approved as presented.</a:t>
            </a:r>
          </a:p>
          <a:p>
            <a:endParaRPr lang="en-CA" sz="4000" dirty="0">
              <a:latin typeface="Montserrat" panose="00000500000000000000" pitchFamily="2" charset="0"/>
              <a:ea typeface="Calibri" panose="020F0502020204030204" pitchFamily="34" charset="0"/>
              <a:cs typeface="Times New Roman" panose="02020603050405020304" pitchFamily="18" charset="0"/>
            </a:endParaRPr>
          </a:p>
          <a:p>
            <a:pPr marL="0" indent="0">
              <a:buNone/>
            </a:pPr>
            <a:r>
              <a:rPr lang="en-CA" sz="3600" dirty="0">
                <a:latin typeface="Montserrat" panose="00000500000000000000" pitchFamily="2" charset="0"/>
                <a:ea typeface="Calibri" panose="020F0502020204030204" pitchFamily="34" charset="0"/>
                <a:cs typeface="Times New Roman" panose="02020603050405020304" pitchFamily="18" charset="0"/>
              </a:rPr>
              <a:t>Moved by:  John Doherty</a:t>
            </a:r>
          </a:p>
          <a:p>
            <a:pPr marL="0" indent="0">
              <a:buNone/>
            </a:pPr>
            <a:r>
              <a:rPr lang="en-CA" sz="3600" dirty="0">
                <a:latin typeface="Montserrat" panose="00000500000000000000" pitchFamily="2" charset="0"/>
                <a:ea typeface="Calibri" panose="020F0502020204030204" pitchFamily="34" charset="0"/>
                <a:cs typeface="Times New Roman" panose="02020603050405020304" pitchFamily="18" charset="0"/>
              </a:rPr>
              <a:t>Seconded by: Laurie Menard</a:t>
            </a:r>
          </a:p>
          <a:p>
            <a:endParaRPr lang="en-CA" dirty="0"/>
          </a:p>
        </p:txBody>
      </p:sp>
      <p:sp>
        <p:nvSpPr>
          <p:cNvPr id="4" name="Slide Number Placeholder 3">
            <a:extLst>
              <a:ext uri="{FF2B5EF4-FFF2-40B4-BE49-F238E27FC236}">
                <a16:creationId xmlns:a16="http://schemas.microsoft.com/office/drawing/2014/main" id="{5DE99E46-7E3E-47C6-8ABB-B9D19B0CAA7A}"/>
              </a:ext>
            </a:extLst>
          </p:cNvPr>
          <p:cNvSpPr>
            <a:spLocks noGrp="1"/>
          </p:cNvSpPr>
          <p:nvPr>
            <p:ph type="sldNum" sz="quarter" idx="12"/>
          </p:nvPr>
        </p:nvSpPr>
        <p:spPr bwMode="gray">
          <a:xfrm>
            <a:off x="10352540" y="295729"/>
            <a:ext cx="838199" cy="767687"/>
          </a:xfrm>
          <a:prstGeom prst="rect">
            <a:avLst/>
          </a:prstGeom>
        </p:spPr>
        <p:txBody>
          <a:bodyPr vert="horz" lIns="91440" tIns="45720" rIns="91440" bIns="45720" rtlCol="0" anchor="b"/>
          <a:lstStyle>
            <a:defPPr>
              <a:defRPr lang="en-US"/>
            </a:defPPr>
            <a:lvl1pPr marL="0" algn="ctr" defTabSz="457200" rtl="0" eaLnBrk="1" latinLnBrk="0" hangingPunct="1">
              <a:defRPr sz="2800" b="0" i="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278F74-9EFE-4DAE-B4D9-01CB7D1F407F}" type="slidenum">
              <a:rPr lang="en-CA" smtClean="0"/>
              <a:pPr/>
              <a:t>8</a:t>
            </a:fld>
            <a:endParaRPr lang="en-CA" dirty="0"/>
          </a:p>
        </p:txBody>
      </p:sp>
    </p:spTree>
    <p:extLst>
      <p:ext uri="{BB962C8B-B14F-4D97-AF65-F5344CB8AC3E}">
        <p14:creationId xmlns:p14="http://schemas.microsoft.com/office/powerpoint/2010/main" val="4135589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7"/>
          <p:cNvSpPr/>
          <p:nvPr/>
        </p:nvSpPr>
        <p:spPr>
          <a:xfrm>
            <a:off x="0" y="0"/>
            <a:ext cx="18288000" cy="5634480"/>
          </a:xfrm>
          <a:custGeom>
            <a:avLst/>
            <a:gdLst/>
            <a:ahLst/>
            <a:cxnLst/>
            <a:rect l="l" t="t" r="r" b="b"/>
            <a:pathLst>
              <a:path w="8971816" h="2764191" extrusionOk="0">
                <a:moveTo>
                  <a:pt x="0" y="0"/>
                </a:moveTo>
                <a:lnTo>
                  <a:pt x="8971816" y="0"/>
                </a:lnTo>
                <a:lnTo>
                  <a:pt x="8971816" y="2764191"/>
                </a:lnTo>
                <a:lnTo>
                  <a:pt x="0" y="2764191"/>
                </a:lnTo>
                <a:close/>
              </a:path>
            </a:pathLst>
          </a:custGeom>
          <a:solidFill>
            <a:srgbClr val="FFFFFF"/>
          </a:solidFill>
          <a:ln>
            <a:noFill/>
          </a:ln>
        </p:spPr>
        <p:txBody>
          <a:bodyPr/>
          <a:lstStyle/>
          <a:p>
            <a:endParaRPr lang="en-CA"/>
          </a:p>
        </p:txBody>
      </p:sp>
      <p:sp>
        <p:nvSpPr>
          <p:cNvPr id="213" name="Google Shape;213;p17"/>
          <p:cNvSpPr txBox="1"/>
          <p:nvPr/>
        </p:nvSpPr>
        <p:spPr>
          <a:xfrm>
            <a:off x="6185648" y="868845"/>
            <a:ext cx="11383138" cy="5946243"/>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None/>
            </a:pPr>
            <a:r>
              <a:rPr lang="en-US" sz="5400" b="1" dirty="0">
                <a:solidFill>
                  <a:schemeClr val="tx1"/>
                </a:solidFill>
                <a:latin typeface="Montserrat" panose="00000500000000000000" pitchFamily="2" charset="0"/>
                <a:sym typeface="Tenor Sans"/>
              </a:rPr>
              <a:t>Advancing Accessibility and Human Rights for people living with MCS across Canada</a:t>
            </a:r>
          </a:p>
          <a:p>
            <a:pPr marL="0" marR="0" lvl="0" indent="0" rtl="0">
              <a:lnSpc>
                <a:spcPct val="120000"/>
              </a:lnSpc>
              <a:spcBef>
                <a:spcPts val="0"/>
              </a:spcBef>
              <a:spcAft>
                <a:spcPts val="0"/>
              </a:spcAft>
              <a:buNone/>
            </a:pPr>
            <a:endParaRPr lang="en-US" sz="4000" b="1" dirty="0">
              <a:solidFill>
                <a:schemeClr val="tx1"/>
              </a:solidFill>
              <a:latin typeface="Montserrat" pitchFamily="2" charset="77"/>
              <a:sym typeface="Tenor Sans"/>
            </a:endParaRPr>
          </a:p>
          <a:p>
            <a:pPr marL="0" marR="0" lvl="0" indent="0" rtl="0">
              <a:lnSpc>
                <a:spcPct val="120000"/>
              </a:lnSpc>
              <a:spcBef>
                <a:spcPts val="0"/>
              </a:spcBef>
              <a:spcAft>
                <a:spcPts val="0"/>
              </a:spcAft>
              <a:buNone/>
            </a:pPr>
            <a:r>
              <a:rPr lang="en-US" sz="4000" b="1" dirty="0">
                <a:solidFill>
                  <a:schemeClr val="tx1"/>
                </a:solidFill>
                <a:latin typeface="Montserrat" pitchFamily="2" charset="77"/>
                <a:sym typeface="Tenor Sans"/>
              </a:rPr>
              <a:t>Presentation by:  Rohini Peris, Environmental Health Association of Quebec (ASEQ/EHAQ).</a:t>
            </a:r>
            <a:endParaRPr lang="en-US" sz="7500" b="1" dirty="0">
              <a:solidFill>
                <a:schemeClr val="tx1"/>
              </a:solidFill>
              <a:latin typeface="Montserrat Black" pitchFamily="2" charset="77"/>
              <a:sym typeface="Tenor Sans"/>
            </a:endParaRPr>
          </a:p>
        </p:txBody>
      </p:sp>
      <p:pic>
        <p:nvPicPr>
          <p:cNvPr id="6" name="Picture 5">
            <a:extLst>
              <a:ext uri="{FF2B5EF4-FFF2-40B4-BE49-F238E27FC236}">
                <a16:creationId xmlns:a16="http://schemas.microsoft.com/office/drawing/2014/main" id="{CC1722AC-1B13-3101-CA77-BA2CF16C0D72}"/>
              </a:ext>
            </a:extLst>
          </p:cNvPr>
          <p:cNvPicPr>
            <a:picLocks noChangeAspect="1"/>
          </p:cNvPicPr>
          <p:nvPr/>
        </p:nvPicPr>
        <p:blipFill>
          <a:blip r:embed="rId3"/>
          <a:stretch>
            <a:fillRect/>
          </a:stretch>
        </p:blipFill>
        <p:spPr>
          <a:xfrm rot="10800000" flipH="1">
            <a:off x="1481100" y="635762"/>
            <a:ext cx="4149107" cy="3201131"/>
          </a:xfrm>
          <a:prstGeom prst="rect">
            <a:avLst/>
          </a:prstGeom>
        </p:spPr>
      </p:pic>
      <p:pic>
        <p:nvPicPr>
          <p:cNvPr id="3" name="Picture 2">
            <a:extLst>
              <a:ext uri="{FF2B5EF4-FFF2-40B4-BE49-F238E27FC236}">
                <a16:creationId xmlns:a16="http://schemas.microsoft.com/office/drawing/2014/main" id="{66930EBF-DC2E-74D6-AA5F-A06F06EBD106}"/>
              </a:ext>
            </a:extLst>
          </p:cNvPr>
          <p:cNvPicPr>
            <a:picLocks noChangeAspect="1"/>
          </p:cNvPicPr>
          <p:nvPr/>
        </p:nvPicPr>
        <p:blipFill>
          <a:blip r:embed="rId4"/>
          <a:stretch>
            <a:fillRect/>
          </a:stretch>
        </p:blipFill>
        <p:spPr>
          <a:xfrm>
            <a:off x="15614217" y="9598299"/>
            <a:ext cx="2522133" cy="572283"/>
          </a:xfrm>
          <a:prstGeom prst="rect">
            <a:avLst/>
          </a:prstGeom>
        </p:spPr>
      </p:pic>
    </p:spTree>
    <p:extLst>
      <p:ext uri="{BB962C8B-B14F-4D97-AF65-F5344CB8AC3E}">
        <p14:creationId xmlns:p14="http://schemas.microsoft.com/office/powerpoint/2010/main" val="1172702936"/>
      </p:ext>
    </p:extLst>
  </p:cSld>
  <p:clrMapOvr>
    <a:masterClrMapping/>
  </p:clrMapOvr>
</p:sld>
</file>

<file path=ppt/theme/theme1.xml><?xml version="1.0" encoding="utf-8"?>
<a:theme xmlns:a="http://schemas.openxmlformats.org/drawingml/2006/main" name="Blue and White Simple Basic Company Roadmap Presentation">
  <a:themeElements>
    <a:clrScheme name="Custom 1">
      <a:dk1>
        <a:srgbClr val="000000"/>
      </a:dk1>
      <a:lt1>
        <a:srgbClr val="FFFFFF"/>
      </a:lt1>
      <a:dk2>
        <a:srgbClr val="000000"/>
      </a:dk2>
      <a:lt2>
        <a:srgbClr val="EEECE1"/>
      </a:lt2>
      <a:accent1>
        <a:srgbClr val="3C8ACA"/>
      </a:accent1>
      <a:accent2>
        <a:srgbClr val="F6F6F6"/>
      </a:accent2>
      <a:accent3>
        <a:srgbClr val="69BD46"/>
      </a:accent3>
      <a:accent4>
        <a:srgbClr val="8861AA"/>
      </a:accent4>
      <a:accent5>
        <a:srgbClr val="5E5E5E"/>
      </a:accent5>
      <a:accent6>
        <a:srgbClr val="D8D8D8"/>
      </a:accent6>
      <a:hlink>
        <a:srgbClr val="0C48B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4.xml><?xml version="1.0" encoding="utf-8"?>
<a:theme xmlns:a="http://schemas.openxmlformats.org/drawingml/2006/main" name="4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{3097707D-BCB9-354F-863A-13C405B2F8A8}tf10001120</Template>
  <TotalTime>1207</TotalTime>
  <Words>6772</Words>
  <Application>Microsoft Office PowerPoint</Application>
  <PresentationFormat>Custom</PresentationFormat>
  <Paragraphs>926</Paragraphs>
  <Slides>76</Slides>
  <Notes>71</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76</vt:i4>
      </vt:variant>
    </vt:vector>
  </HeadingPairs>
  <TitlesOfParts>
    <vt:vector size="94" baseType="lpstr">
      <vt:lpstr>Assistant</vt:lpstr>
      <vt:lpstr>Calibri Light</vt:lpstr>
      <vt:lpstr>Montserrat </vt:lpstr>
      <vt:lpstr>Tenor Sans</vt:lpstr>
      <vt:lpstr>Times New Roman</vt:lpstr>
      <vt:lpstr>Calibri</vt:lpstr>
      <vt:lpstr>Aptos Display</vt:lpstr>
      <vt:lpstr>Arial</vt:lpstr>
      <vt:lpstr>Aptos</vt:lpstr>
      <vt:lpstr>Wingdings</vt:lpstr>
      <vt:lpstr>Montserrat Black</vt:lpstr>
      <vt:lpstr>Montserrat</vt:lpstr>
      <vt:lpstr>Blue and White Simple Basic Company Roadmap Presentation</vt:lpstr>
      <vt:lpstr>2_Retrospect</vt:lpstr>
      <vt:lpstr>1_Retrospect</vt:lpstr>
      <vt:lpstr>4_Retrospect</vt:lpstr>
      <vt:lpstr>Custom Design</vt:lpstr>
      <vt:lpstr>Office Theme</vt:lpstr>
      <vt:lpstr>PowerPoint Presentation</vt:lpstr>
      <vt:lpstr>Welcome to CareNow Ontario’s AGM  CareNow Ontario is an organization supporting and representing the medical conditions of medical conditions of  Myalgic Encephalomyelitis/Chronic Fatigue Syndrome, Fibromyalgia and Environmental Sensitivities/Multiple Chemical Sensitivity. Fibromyalgia and</vt:lpstr>
      <vt:lpstr>Housekeeping</vt:lpstr>
      <vt:lpstr>Housekeeping</vt:lpstr>
      <vt:lpstr>Housekeeping</vt:lpstr>
      <vt:lpstr>Voting:</vt:lpstr>
      <vt:lpstr>PowerPoint Presentation</vt:lpstr>
      <vt:lpstr>MOTION: Approve Agenda</vt:lpstr>
      <vt:lpstr>PowerPoint Presentation</vt:lpstr>
      <vt:lpstr>Empowering Community and Removal of Barriers                                     </vt:lpstr>
      <vt:lpstr>Land Acknowledgement</vt:lpstr>
      <vt:lpstr>Who is ASEQ-EHAQ</vt:lpstr>
      <vt:lpstr>Who is ASEQ-EHAQ</vt:lpstr>
      <vt:lpstr>Who is ASEQ-EHAQ</vt:lpstr>
      <vt:lpstr>Our funders </vt:lpstr>
      <vt:lpstr>  Key Metrics of the ECRoB Project  </vt:lpstr>
      <vt:lpstr>PowerPoint Presentation</vt:lpstr>
      <vt:lpstr>ECRoB Project</vt:lpstr>
      <vt:lpstr>Our partners</vt:lpstr>
      <vt:lpstr>Prevalence  How many Canadians have a diagnosis of Multiple Chemical Sensitivity (MCS)?</vt:lpstr>
      <vt:lpstr>PREVALENCE 1 in 34 people diagnosed with MCS (Statistics Canada 2020)</vt:lpstr>
      <vt:lpstr>PowerPoint Presentation</vt:lpstr>
      <vt:lpstr>Key Metrics of ECRoB Project</vt:lpstr>
      <vt:lpstr>Organizations reached out to across all  provinces and territories</vt:lpstr>
      <vt:lpstr>Total Workshops Delivered: 104</vt:lpstr>
      <vt:lpstr>Surveys</vt:lpstr>
      <vt:lpstr>Focus Groups</vt:lpstr>
      <vt:lpstr>Educational Resources for Accessibility and Support</vt:lpstr>
      <vt:lpstr>Social Media  - July 2023 to July 2024</vt:lpstr>
      <vt:lpstr>Survey &amp; Poll Insights - Summary</vt:lpstr>
      <vt:lpstr>Social Media Reach: Nov 2022 – Oct 2024</vt:lpstr>
      <vt:lpstr>Our Sincere Thanks </vt:lpstr>
      <vt:lpstr> THANK YOU!      </vt:lpstr>
      <vt:lpstr>MOTION: 2023 AGM Minutes</vt:lpstr>
      <vt:lpstr>PowerPoint Presentation</vt:lpstr>
      <vt:lpstr>PowerPoint Presentation</vt:lpstr>
      <vt:lpstr>PowerPoint Presentation</vt:lpstr>
      <vt:lpstr>PowerPoint Presentation</vt:lpstr>
      <vt:lpstr>PowerPoint Presentation</vt:lpstr>
      <vt:lpstr>MOTION:  Financial Statements 2023</vt:lpstr>
      <vt:lpstr>MOTION:  Auditors for 2024</vt:lpstr>
      <vt:lpstr>PowerPoint Presentation</vt:lpstr>
      <vt:lpstr>Election of Directors</vt:lpstr>
      <vt:lpstr>CareNow Ontario  Board of Directors – 2024-25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France Gelinas, NDP Health Critic</vt:lpstr>
      <vt:lpstr>f</vt:lpstr>
      <vt:lpstr>PowerPoint Presentation</vt:lpstr>
      <vt:lpstr>Bill Manson</vt:lpstr>
      <vt:lpstr>PowerPoint Presentation</vt:lpstr>
      <vt:lpstr>Dr. Farah Tabassum</vt:lpstr>
      <vt:lpstr>Izzat Jiwani </vt:lpstr>
      <vt:lpstr>PowerPoint Presentation</vt:lpstr>
      <vt:lpstr>Diane Meitz</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Ady</dc:creator>
  <cp:lastModifiedBy>Adrianna Tetley</cp:lastModifiedBy>
  <cp:revision>15</cp:revision>
  <dcterms:modified xsi:type="dcterms:W3CDTF">2024-11-28T16:08:56Z</dcterms:modified>
</cp:coreProperties>
</file>